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56.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72"/>
  </p:notesMasterIdLst>
  <p:sldIdLst>
    <p:sldId id="256" r:id="rId2"/>
    <p:sldId id="392" r:id="rId3"/>
    <p:sldId id="384" r:id="rId4"/>
    <p:sldId id="365" r:id="rId5"/>
    <p:sldId id="366" r:id="rId6"/>
    <p:sldId id="345" r:id="rId7"/>
    <p:sldId id="396" r:id="rId8"/>
    <p:sldId id="397" r:id="rId9"/>
    <p:sldId id="323" r:id="rId10"/>
    <p:sldId id="368" r:id="rId11"/>
    <p:sldId id="367" r:id="rId12"/>
    <p:sldId id="311" r:id="rId13"/>
    <p:sldId id="316" r:id="rId14"/>
    <p:sldId id="377" r:id="rId15"/>
    <p:sldId id="258" r:id="rId16"/>
    <p:sldId id="327" r:id="rId17"/>
    <p:sldId id="398" r:id="rId18"/>
    <p:sldId id="380" r:id="rId19"/>
    <p:sldId id="331" r:id="rId20"/>
    <p:sldId id="370" r:id="rId21"/>
    <p:sldId id="372" r:id="rId22"/>
    <p:sldId id="328" r:id="rId23"/>
    <p:sldId id="375" r:id="rId24"/>
    <p:sldId id="393" r:id="rId25"/>
    <p:sldId id="374" r:id="rId26"/>
    <p:sldId id="369" r:id="rId27"/>
    <p:sldId id="373" r:id="rId28"/>
    <p:sldId id="330" r:id="rId29"/>
    <p:sldId id="388" r:id="rId30"/>
    <p:sldId id="402" r:id="rId31"/>
    <p:sldId id="334" r:id="rId32"/>
    <p:sldId id="389" r:id="rId33"/>
    <p:sldId id="390" r:id="rId34"/>
    <p:sldId id="391" r:id="rId35"/>
    <p:sldId id="329" r:id="rId36"/>
    <p:sldId id="333" r:id="rId37"/>
    <p:sldId id="399" r:id="rId38"/>
    <p:sldId id="385" r:id="rId39"/>
    <p:sldId id="386" r:id="rId40"/>
    <p:sldId id="387" r:id="rId41"/>
    <p:sldId id="382" r:id="rId42"/>
    <p:sldId id="336" r:id="rId43"/>
    <p:sldId id="337" r:id="rId44"/>
    <p:sldId id="338" r:id="rId45"/>
    <p:sldId id="352" r:id="rId46"/>
    <p:sldId id="267" r:id="rId47"/>
    <p:sldId id="353" r:id="rId48"/>
    <p:sldId id="362" r:id="rId49"/>
    <p:sldId id="381" r:id="rId50"/>
    <p:sldId id="350" r:id="rId51"/>
    <p:sldId id="355" r:id="rId52"/>
    <p:sldId id="354" r:id="rId53"/>
    <p:sldId id="363" r:id="rId54"/>
    <p:sldId id="361" r:id="rId55"/>
    <p:sldId id="376" r:id="rId56"/>
    <p:sldId id="364" r:id="rId57"/>
    <p:sldId id="349" r:id="rId58"/>
    <p:sldId id="342" r:id="rId59"/>
    <p:sldId id="357" r:id="rId60"/>
    <p:sldId id="360" r:id="rId61"/>
    <p:sldId id="351" r:id="rId62"/>
    <p:sldId id="344" r:id="rId63"/>
    <p:sldId id="358" r:id="rId64"/>
    <p:sldId id="379" r:id="rId65"/>
    <p:sldId id="359" r:id="rId66"/>
    <p:sldId id="383" r:id="rId67"/>
    <p:sldId id="259" r:id="rId68"/>
    <p:sldId id="403" r:id="rId69"/>
    <p:sldId id="290" r:id="rId70"/>
    <p:sldId id="292" r:id="rId71"/>
  </p:sldIdLst>
  <p:sldSz cx="9144000" cy="5143500" type="screen16x9"/>
  <p:notesSz cx="6858000" cy="9144000"/>
  <p:embeddedFontLst>
    <p:embeddedFont>
      <p:font typeface="Bebas Neue" panose="020B0606020202050201" pitchFamily="34" charset="0"/>
      <p:regular r:id="rId73"/>
    </p:embeddedFont>
    <p:embeddedFont>
      <p:font typeface="Calibri" panose="020F0502020204030204" pitchFamily="34" charset="0"/>
      <p:regular r:id="rId74"/>
      <p:bold r:id="rId75"/>
      <p:italic r:id="rId76"/>
      <p:boldItalic r:id="rId77"/>
    </p:embeddedFont>
    <p:embeddedFont>
      <p:font typeface="Franklin Gothic Demi" panose="020B0703020102020204" pitchFamily="34" charset="0"/>
      <p:regular r:id="rId78"/>
      <p:bold r:id="rId79"/>
      <p:italic r:id="rId80"/>
      <p:boldItalic r:id="rId81"/>
    </p:embeddedFont>
    <p:embeddedFont>
      <p:font typeface="Hammersmith One" panose="02010703030501060504" pitchFamily="2" charset="0"/>
      <p:regular r:id="rId82"/>
    </p:embeddedFont>
    <p:embeddedFont>
      <p:font typeface="Lato" panose="020F0502020204030203" pitchFamily="34" charset="0"/>
      <p:regular r:id="rId83"/>
      <p:bold r:id="rId84"/>
      <p:italic r:id="rId85"/>
      <p:boldItalic r:id="rId86"/>
    </p:embeddedFont>
    <p:embeddedFont>
      <p:font typeface="Roboto Condensed Light" panose="02000000000000000000" pitchFamily="2" charset="0"/>
      <p:regular r:id="rId87"/>
      <p: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8257450-97B4-4F5A-8072-FCD0B1F28572}">
  <a:tblStyle styleId="{E8257450-97B4-4F5A-8072-FCD0B1F2857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23" autoAdjust="0"/>
    <p:restoredTop sz="67094" autoAdjust="0"/>
  </p:normalViewPr>
  <p:slideViewPr>
    <p:cSldViewPr snapToGrid="0">
      <p:cViewPr varScale="1">
        <p:scale>
          <a:sx n="56" d="100"/>
          <a:sy n="56" d="100"/>
        </p:scale>
        <p:origin x="153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w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37.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0,'742'0,"-709"0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53.72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0,'1257'0,"-1231"0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54.43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37.68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0,'742'0,"-709"0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53.729"/>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0,'1257'0,"-1231"0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9T23:13:54.436"/>
    </inkml:context>
    <inkml:brush xml:id="br0">
      <inkml:brushProperty name="width" value="0.3" units="cm"/>
      <inkml:brushProperty name="height" value="0.6" units="cm"/>
      <inkml:brushProperty name="color" value="#00FDFF"/>
      <inkml:brushProperty name="tip" value="rectangle"/>
      <inkml:brushProperty name="rasterOp" value="maskPen"/>
      <inkml:brushProperty name="ignorePressure" value="1"/>
    </inkml:brush>
  </inkml:definitions>
  <inkml:trace contextRef="#ctx0" brushRef="#br0">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b8179d3e87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b8179d3e87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fine-tuning</a:t>
            </a:r>
            <a:r>
              <a:rPr lang="he-IL" sz="1800" dirty="0">
                <a:effectLst/>
                <a:latin typeface="Calibri" panose="020F0502020204030204" pitchFamily="34" charset="0"/>
                <a:ea typeface="Calibri" panose="020F0502020204030204" pitchFamily="34" charset="0"/>
                <a:cs typeface="Arial" panose="020B0604020202020204" pitchFamily="34" charset="0"/>
              </a:rPr>
              <a:t> הוא תהליך שלוקח מודל שכבר מאומן למשימה נתונה ואז משנה קצת את המודל ומבצע שיפורים קטנים כדי לבצע משימה אחרת דומה. (דוגמא של רכב וטנדר)</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בהנחה שהמשימה המקורית דומה למשימה החדשה שימוש ברשת נוירונים מלאכותית שכבר עוצבה ואומנה – מאפשר לנו לנצל את מה שהמודל כבר למד מבלי לתכנת אותו מאפס. </a:t>
            </a:r>
            <a:endParaRPr lang="he-IL" sz="1100" b="0" i="0" u="none" strike="noStrike" cap="none" dirty="0">
              <a:solidFill>
                <a:srgbClr val="000000"/>
              </a:solidFill>
              <a:effectLst/>
              <a:latin typeface="Arial"/>
              <a:ea typeface="Arial"/>
              <a:cs typeface="Arial"/>
              <a:sym typeface="Arial"/>
            </a:endParaRP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sz="1100" b="0" i="0" u="none" strike="noStrike" cap="none" dirty="0">
              <a:solidFill>
                <a:srgbClr val="000000"/>
              </a:solidFill>
              <a:effectLst/>
              <a:latin typeface="Arial"/>
              <a:ea typeface="Arial"/>
              <a:cs typeface="Arial"/>
              <a:sym typeface="Arial"/>
            </a:endParaRP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דוגמא של השלבים-</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בהתחלה תמונה של רשת שמזהה רכבים – עברה </a:t>
            </a:r>
            <a:r>
              <a:rPr lang="en-US" sz="1100" b="0" i="0" u="none" strike="noStrike" cap="none" dirty="0">
                <a:solidFill>
                  <a:srgbClr val="000000"/>
                </a:solidFill>
                <a:effectLst/>
                <a:latin typeface="Arial"/>
                <a:ea typeface="Arial"/>
                <a:cs typeface="Arial"/>
                <a:sym typeface="Arial"/>
              </a:rPr>
              <a:t>pretraining</a:t>
            </a:r>
            <a:r>
              <a:rPr lang="he-IL" sz="1100" b="0" i="0" u="none" strike="noStrike" cap="none" dirty="0">
                <a:solidFill>
                  <a:srgbClr val="000000"/>
                </a:solidFill>
                <a:effectLst/>
                <a:latin typeface="Arial"/>
                <a:ea typeface="Arial"/>
                <a:cs typeface="Arial"/>
                <a:sym typeface="Arial"/>
              </a:rPr>
              <a:t> ומאומנת ומכונה</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לאחר מכן אנחנו רוצים מודל חדש שבעצם מזהה לנו טנדרים</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לא נרצה להתחיל את כל העבודה מהתחלה ולבנות רשת חדשה לגמרי</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אז נשתמש ברשת שמזהה רכבים ומכירה את כל הפיצ'רים </a:t>
            </a:r>
            <a:r>
              <a:rPr lang="he-IL" sz="1100" b="0" i="0" u="none" strike="noStrike" cap="none" dirty="0" err="1">
                <a:solidFill>
                  <a:srgbClr val="000000"/>
                </a:solidFill>
                <a:effectLst/>
                <a:latin typeface="Arial"/>
                <a:ea typeface="Arial"/>
                <a:cs typeface="Arial"/>
                <a:sym typeface="Arial"/>
              </a:rPr>
              <a:t>הרלוונטים</a:t>
            </a:r>
            <a:r>
              <a:rPr lang="he-IL" sz="1100" b="0" i="0" u="none" strike="noStrike" cap="none" dirty="0">
                <a:solidFill>
                  <a:srgbClr val="000000"/>
                </a:solidFill>
                <a:effectLst/>
                <a:latin typeface="Arial"/>
                <a:ea typeface="Arial"/>
                <a:cs typeface="Arial"/>
                <a:sym typeface="Arial"/>
              </a:rPr>
              <a:t> – תבניות אבסטרקטיות, ידית, גלגלים</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נוריד את השכבות שלא רלוונטיות לנו ונעשה לה </a:t>
            </a:r>
            <a:r>
              <a:rPr lang="en-US" sz="1100" b="0" i="0" u="none" strike="noStrike" cap="none" dirty="0">
                <a:solidFill>
                  <a:srgbClr val="000000"/>
                </a:solidFill>
                <a:effectLst/>
                <a:latin typeface="Arial"/>
                <a:ea typeface="Arial"/>
                <a:cs typeface="Arial"/>
                <a:sym typeface="Arial"/>
              </a:rPr>
              <a:t>finetuning</a:t>
            </a:r>
            <a:r>
              <a:rPr lang="he-IL" sz="1100" b="0" i="0" u="none" strike="noStrike" cap="none" dirty="0">
                <a:solidFill>
                  <a:srgbClr val="000000"/>
                </a:solidFill>
                <a:effectLst/>
                <a:latin typeface="Arial"/>
                <a:ea typeface="Arial"/>
                <a:cs typeface="Arial"/>
                <a:sym typeface="Arial"/>
              </a:rPr>
              <a:t> שתהיה בסופו של דבר מודל שמזהה טנדרים</a:t>
            </a:r>
          </a:p>
          <a:p>
            <a:pPr marL="0" marR="0" lvl="0" indent="0" algn="just"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sz="1100" b="0" i="0" u="none" strike="noStrike" cap="none" dirty="0">
              <a:solidFill>
                <a:srgbClr val="000000"/>
              </a:solidFill>
              <a:effectLst/>
              <a:latin typeface="Arial"/>
              <a:ea typeface="Arial"/>
              <a:cs typeface="Arial"/>
              <a:sym typeface="Arial"/>
            </a:endParaRPr>
          </a:p>
          <a:p>
            <a:pPr marL="228600" marR="0" lvl="0" indent="-228600" algn="just" defTabSz="914400" rtl="1" eaLnBrk="1" fontAlgn="auto" latinLnBrk="0" hangingPunct="1">
              <a:lnSpc>
                <a:spcPct val="100000"/>
              </a:lnSpc>
              <a:spcBef>
                <a:spcPts val="0"/>
              </a:spcBef>
              <a:spcAft>
                <a:spcPts val="0"/>
              </a:spcAft>
              <a:buClr>
                <a:srgbClr val="000000"/>
              </a:buClr>
              <a:buSzPts val="1100"/>
              <a:buFont typeface="Arial"/>
              <a:buAutoNum type="arabicPeriod"/>
              <a:tabLst/>
              <a:defRPr/>
            </a:pPr>
            <a:endParaRPr lang="en-IL"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684175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en-US" b="1" dirty="0"/>
              <a:t>Big Data</a:t>
            </a:r>
            <a:r>
              <a:rPr lang="he-IL" b="1" dirty="0"/>
              <a:t> </a:t>
            </a:r>
            <a:r>
              <a:rPr lang="he" sz="1100" b="0" i="0" u="none" strike="noStrike" cap="none" dirty="0">
                <a:solidFill>
                  <a:srgbClr val="000000"/>
                </a:solidFill>
                <a:effectLst/>
                <a:latin typeface="Arial"/>
                <a:ea typeface="Arial"/>
                <a:cs typeface="Arial"/>
                <a:sym typeface="Arial"/>
              </a:rPr>
              <a:t>הוא מונח המתייחס למאגר מידע הכולל נתונים מבוזרים, שאינם מאורגנים לפי שיטה כלשהי, שמגיעים ממקורות רבים(כמו אתרי אינטרנט, רשתות חברתיות, מכשרים סללוריים, מצלמות ,חיישנים), בכמויות גדולות, בפורמטים מגוונים, ובאיכויות שונות.</a:t>
            </a: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cs typeface="Arial"/>
                <a:sym typeface="Arial"/>
              </a:rPr>
              <a:t>יש אתגר גדול בניהול </a:t>
            </a:r>
            <a:r>
              <a:rPr lang="he" sz="1100" b="0" i="0" u="none" strike="noStrike" cap="none" dirty="0">
                <a:solidFill>
                  <a:srgbClr val="000000"/>
                </a:solidFill>
                <a:effectLst/>
                <a:latin typeface="Arial"/>
                <a:ea typeface="Arial"/>
                <a:cs typeface="Arial"/>
                <a:sym typeface="Arial"/>
              </a:rPr>
              <a:t>ביג דאטה ,</a:t>
            </a:r>
            <a:r>
              <a:rPr lang="he" sz="1100" b="0" i="0" u="none" strike="noStrike" cap="none" dirty="0">
                <a:solidFill>
                  <a:srgbClr val="000000"/>
                </a:solidFill>
                <a:effectLst/>
                <a:latin typeface="Arial"/>
                <a:cs typeface="Arial"/>
                <a:sym typeface="Arial"/>
              </a:rPr>
              <a:t>מסדי הנתונים שקיימים אינים בנויים לאיחסון ולניתוח כמויות מידע גדולות אשר רובן אינן מגיעיות באופן מפורמט לפי תבניות אחידות וידעות מראש .</a:t>
            </a:r>
            <a:r>
              <a:rPr lang="en-US" sz="1100" b="0" i="0" u="none" strike="noStrike" cap="none" dirty="0">
                <a:solidFill>
                  <a:srgbClr val="000000"/>
                </a:solidFill>
                <a:effectLst/>
                <a:latin typeface="Arial"/>
                <a:cs typeface="Arial"/>
                <a:sym typeface="Arial"/>
              </a:rPr>
              <a:t> </a:t>
            </a:r>
            <a:r>
              <a:rPr lang="he-IL" sz="1100" b="0" i="0" u="none" strike="noStrike" cap="none" dirty="0">
                <a:solidFill>
                  <a:srgbClr val="000000"/>
                </a:solidFill>
                <a:effectLst/>
                <a:latin typeface="Arial"/>
                <a:cs typeface="Arial"/>
                <a:sym typeface="Arial"/>
              </a:rPr>
              <a:t> (כמו </a:t>
            </a:r>
            <a:r>
              <a:rPr lang="en-US" sz="1100" b="0" i="0" u="none" strike="noStrike" cap="none" dirty="0">
                <a:solidFill>
                  <a:srgbClr val="000000"/>
                </a:solidFill>
                <a:effectLst/>
                <a:latin typeface="Arial"/>
                <a:cs typeface="Arial"/>
                <a:sym typeface="Arial"/>
              </a:rPr>
              <a:t>XL</a:t>
            </a:r>
            <a:r>
              <a:rPr lang="he-IL" sz="1100" b="0" i="0" u="none" strike="noStrike" cap="none" dirty="0">
                <a:solidFill>
                  <a:srgbClr val="000000"/>
                </a:solidFill>
                <a:effectLst/>
                <a:latin typeface="Arial"/>
                <a:cs typeface="Arial"/>
                <a:sym typeface="Arial"/>
              </a:rPr>
              <a:t>)</a:t>
            </a:r>
            <a:endParaRPr lang="he"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ביג דאטה משמש לתיאור היקף מאסיבי של אוסף נתונים מובנה ושאינו מובנה, שגודלו העצום - וקצב עדכונו המהיר, לא היו בנמצא עד לפני זמן קצר.</a:t>
            </a:r>
            <a:endParaRPr lang="he-IL" sz="1100" b="0" i="0" u="none" strike="noStrike" cap="none" dirty="0">
              <a:solidFill>
                <a:srgbClr val="000000"/>
              </a:solidFill>
              <a:effectLst/>
              <a:latin typeface="Arial"/>
              <a:ea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באיור הראשון – דוגמא </a:t>
            </a:r>
            <a:r>
              <a:rPr lang="he-IL" sz="1100" b="0" i="0" u="none" strike="noStrike" cap="none" dirty="0" err="1">
                <a:solidFill>
                  <a:srgbClr val="000000"/>
                </a:solidFill>
                <a:effectLst/>
                <a:latin typeface="Arial"/>
                <a:cs typeface="Arial"/>
                <a:sym typeface="Arial"/>
              </a:rPr>
              <a:t>לפריימוורקס</a:t>
            </a:r>
            <a:r>
              <a:rPr lang="he-IL" sz="1100" b="0" i="0" u="none" strike="noStrike" cap="none" dirty="0">
                <a:solidFill>
                  <a:srgbClr val="000000"/>
                </a:solidFill>
                <a:effectLst/>
                <a:latin typeface="Arial"/>
                <a:cs typeface="Arial"/>
                <a:sym typeface="Arial"/>
              </a:rPr>
              <a:t> שעובדים ומאחסנים ביג דטה – למשל </a:t>
            </a:r>
            <a:r>
              <a:rPr lang="en-US" sz="1100" b="0" i="0" u="none" strike="noStrike" cap="none" dirty="0">
                <a:solidFill>
                  <a:srgbClr val="000000"/>
                </a:solidFill>
                <a:effectLst/>
                <a:latin typeface="Arial"/>
                <a:cs typeface="Arial"/>
                <a:sym typeface="Arial"/>
              </a:rPr>
              <a:t>Hadoop</a:t>
            </a:r>
            <a:r>
              <a:rPr lang="he-IL" sz="1100" b="0" i="0" u="none" strike="noStrike" cap="none" dirty="0">
                <a:solidFill>
                  <a:srgbClr val="000000"/>
                </a:solidFill>
                <a:effectLst/>
                <a:latin typeface="Arial"/>
                <a:cs typeface="Arial"/>
                <a:sym typeface="Arial"/>
              </a:rPr>
              <a:t> – מאחסן ומעבד ביג דטה, משתמש במערכת תיקיות מבוזרת – חותך לחתיכות את הקובץ הענקי ושומר אותם במחשבים שונים.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כשהוא מחלק את הקובץ לחלקים הוא דואג שיהיו עותקים מכל קובץ במחשב השני וכך גם אם מחשב אחד נפל ישלו עדיין את כל העותקים ואת כל הקבצים שמורים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(שומר למשל עותק של </a:t>
            </a:r>
            <a:r>
              <a:rPr lang="en-US" sz="1100" b="0" i="0" u="none" strike="noStrike" cap="none" dirty="0">
                <a:solidFill>
                  <a:srgbClr val="000000"/>
                </a:solidFill>
                <a:effectLst/>
                <a:latin typeface="Arial"/>
                <a:cs typeface="Arial"/>
                <a:sym typeface="Arial"/>
              </a:rPr>
              <a:t>A</a:t>
            </a:r>
            <a:r>
              <a:rPr lang="he-IL" sz="1100" b="0" i="0" u="none" strike="noStrike" cap="none" dirty="0">
                <a:solidFill>
                  <a:srgbClr val="000000"/>
                </a:solidFill>
                <a:effectLst/>
                <a:latin typeface="Arial"/>
                <a:cs typeface="Arial"/>
                <a:sym typeface="Arial"/>
              </a:rPr>
              <a:t> ו</a:t>
            </a:r>
            <a:r>
              <a:rPr lang="en-US" sz="1100" b="0" i="0" u="none" strike="noStrike" cap="none" dirty="0">
                <a:solidFill>
                  <a:srgbClr val="000000"/>
                </a:solidFill>
                <a:effectLst/>
                <a:latin typeface="Arial"/>
                <a:cs typeface="Arial"/>
                <a:sym typeface="Arial"/>
              </a:rPr>
              <a:t>B</a:t>
            </a:r>
            <a:r>
              <a:rPr lang="he-IL" sz="1100" b="0" i="0" u="none" strike="noStrike" cap="none" dirty="0">
                <a:solidFill>
                  <a:srgbClr val="000000"/>
                </a:solidFill>
                <a:effectLst/>
                <a:latin typeface="Arial"/>
                <a:cs typeface="Arial"/>
                <a:sym typeface="Arial"/>
              </a:rPr>
              <a:t> במחשב אחד, </a:t>
            </a:r>
            <a:r>
              <a:rPr lang="en-US" sz="1100" b="0" i="0" u="none" strike="noStrike" cap="none" dirty="0">
                <a:solidFill>
                  <a:srgbClr val="000000"/>
                </a:solidFill>
                <a:effectLst/>
                <a:latin typeface="Arial"/>
                <a:cs typeface="Arial"/>
                <a:sym typeface="Arial"/>
              </a:rPr>
              <a:t>A</a:t>
            </a:r>
            <a:r>
              <a:rPr lang="he-IL" sz="1100" b="0" i="0" u="none" strike="noStrike" cap="none" dirty="0">
                <a:solidFill>
                  <a:srgbClr val="000000"/>
                </a:solidFill>
                <a:effectLst/>
                <a:latin typeface="Arial"/>
                <a:cs typeface="Arial"/>
                <a:sym typeface="Arial"/>
              </a:rPr>
              <a:t> ו</a:t>
            </a:r>
            <a:r>
              <a:rPr lang="en-US" sz="1100" b="0" i="0" u="none" strike="noStrike" cap="none" dirty="0">
                <a:solidFill>
                  <a:srgbClr val="000000"/>
                </a:solidFill>
                <a:effectLst/>
                <a:latin typeface="Arial"/>
                <a:cs typeface="Arial"/>
                <a:sym typeface="Arial"/>
              </a:rPr>
              <a:t>C</a:t>
            </a:r>
            <a:r>
              <a:rPr lang="he-IL" sz="1100" b="0" i="0" u="none" strike="noStrike" cap="none" dirty="0">
                <a:solidFill>
                  <a:srgbClr val="000000"/>
                </a:solidFill>
                <a:effectLst/>
                <a:latin typeface="Arial"/>
                <a:cs typeface="Arial"/>
                <a:sym typeface="Arial"/>
              </a:rPr>
              <a:t> במחשב אחר ו</a:t>
            </a:r>
            <a:r>
              <a:rPr lang="en-US" sz="1100" b="0" i="0" u="none" strike="noStrike" cap="none" dirty="0">
                <a:solidFill>
                  <a:srgbClr val="000000"/>
                </a:solidFill>
                <a:effectLst/>
                <a:latin typeface="Arial"/>
                <a:cs typeface="Arial"/>
                <a:sym typeface="Arial"/>
              </a:rPr>
              <a:t>C</a:t>
            </a:r>
            <a:r>
              <a:rPr lang="he-IL" sz="1100" b="0" i="0" u="none" strike="noStrike" cap="none" dirty="0">
                <a:solidFill>
                  <a:srgbClr val="000000"/>
                </a:solidFill>
                <a:effectLst/>
                <a:latin typeface="Arial"/>
                <a:cs typeface="Arial"/>
                <a:sym typeface="Arial"/>
              </a:rPr>
              <a:t> ו</a:t>
            </a:r>
            <a:r>
              <a:rPr lang="en-US" sz="1100" b="0" i="0" u="none" strike="noStrike" cap="none" dirty="0">
                <a:solidFill>
                  <a:srgbClr val="000000"/>
                </a:solidFill>
                <a:effectLst/>
                <a:latin typeface="Arial"/>
                <a:cs typeface="Arial"/>
                <a:sym typeface="Arial"/>
              </a:rPr>
              <a:t>B</a:t>
            </a:r>
            <a:r>
              <a:rPr lang="he-IL" sz="1100" b="0" i="0" u="none" strike="noStrike" cap="none" dirty="0">
                <a:solidFill>
                  <a:srgbClr val="000000"/>
                </a:solidFill>
                <a:effectLst/>
                <a:latin typeface="Arial"/>
                <a:cs typeface="Arial"/>
                <a:sym typeface="Arial"/>
              </a:rPr>
              <a:t> במחשב השלישי בצורה מבוזרת) – עובדים בצורה מחולקת ובצורה </a:t>
            </a:r>
            <a:r>
              <a:rPr lang="he-IL" sz="1100" b="1" i="0" u="none" strike="noStrike" cap="none" dirty="0">
                <a:solidFill>
                  <a:srgbClr val="000000"/>
                </a:solidFill>
                <a:effectLst/>
                <a:latin typeface="Arial"/>
                <a:cs typeface="Arial"/>
                <a:sym typeface="Arial"/>
              </a:rPr>
              <a:t>מקבילית</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אפשרי לזהות האם מדובר ב</a:t>
            </a:r>
            <a:r>
              <a:rPr lang="en-US" sz="1100" b="0" i="0" u="none" strike="noStrike" cap="none" dirty="0">
                <a:solidFill>
                  <a:srgbClr val="000000"/>
                </a:solidFill>
                <a:effectLst/>
                <a:latin typeface="Arial"/>
                <a:cs typeface="Arial"/>
                <a:sym typeface="Arial"/>
              </a:rPr>
              <a:t>BIG DATA</a:t>
            </a:r>
            <a:r>
              <a:rPr lang="he-IL" sz="1100" b="0" i="0" u="none" strike="noStrike" cap="none" dirty="0">
                <a:solidFill>
                  <a:srgbClr val="000000"/>
                </a:solidFill>
                <a:effectLst/>
                <a:latin typeface="Arial"/>
                <a:cs typeface="Arial"/>
                <a:sym typeface="Arial"/>
              </a:rPr>
              <a:t> לפי קונספט ה</a:t>
            </a:r>
            <a:r>
              <a:rPr lang="en-US" sz="1100" b="0" i="0" u="none" strike="noStrike" cap="none" dirty="0">
                <a:solidFill>
                  <a:srgbClr val="000000"/>
                </a:solidFill>
                <a:effectLst/>
                <a:latin typeface="Arial"/>
                <a:cs typeface="Arial"/>
                <a:sym typeface="Arial"/>
              </a:rPr>
              <a:t>4V’s</a:t>
            </a:r>
            <a:r>
              <a:rPr lang="he-IL" sz="1100" b="0" i="0" u="none" strike="noStrike" cap="none" dirty="0">
                <a:solidFill>
                  <a:srgbClr val="000000"/>
                </a:solidFill>
                <a:effectLst/>
                <a:latin typeface="Arial"/>
                <a:cs typeface="Arial"/>
                <a:sym typeface="Arial"/>
              </a:rPr>
              <a:t> שלו : </a:t>
            </a: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r>
              <a:rPr lang="en-US" sz="1100" b="0" i="0" u="none" strike="noStrike" cap="none" dirty="0">
                <a:solidFill>
                  <a:srgbClr val="000000"/>
                </a:solidFill>
                <a:effectLst/>
                <a:latin typeface="Arial"/>
                <a:cs typeface="Arial"/>
                <a:sym typeface="Arial"/>
              </a:rPr>
              <a:t>Volume</a:t>
            </a:r>
            <a:r>
              <a:rPr lang="he-IL" sz="1100" b="0" i="0" u="none" strike="noStrike" cap="none" dirty="0">
                <a:solidFill>
                  <a:srgbClr val="000000"/>
                </a:solidFill>
                <a:effectLst/>
                <a:latin typeface="Arial"/>
                <a:cs typeface="Arial"/>
                <a:sym typeface="Arial"/>
              </a:rPr>
              <a:t> – נפח </a:t>
            </a: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r>
              <a:rPr lang="en-US" sz="1100" b="0" i="0" u="none" strike="noStrike" cap="none" dirty="0">
                <a:solidFill>
                  <a:srgbClr val="000000"/>
                </a:solidFill>
                <a:effectLst/>
                <a:latin typeface="Arial"/>
                <a:cs typeface="Arial"/>
                <a:sym typeface="Arial"/>
              </a:rPr>
              <a:t>Velocity</a:t>
            </a:r>
            <a:r>
              <a:rPr lang="he-IL" sz="1100" b="0" i="0" u="none" strike="noStrike" cap="none" dirty="0">
                <a:solidFill>
                  <a:srgbClr val="000000"/>
                </a:solidFill>
                <a:effectLst/>
                <a:latin typeface="Arial"/>
                <a:cs typeface="Arial"/>
                <a:sym typeface="Arial"/>
              </a:rPr>
              <a:t> – מהירות </a:t>
            </a:r>
            <a:endParaRPr lang="en-US" sz="1100" b="0" i="0" u="none" strike="noStrike" cap="none" dirty="0">
              <a:solidFill>
                <a:srgbClr val="000000"/>
              </a:solidFill>
              <a:effectLst/>
              <a:latin typeface="Arial"/>
              <a:cs typeface="Arial"/>
              <a:sym typeface="Arial"/>
            </a:endParaRP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r>
              <a:rPr lang="en-US" sz="1100" b="0" i="0" u="none" strike="noStrike" cap="none" dirty="0">
                <a:solidFill>
                  <a:srgbClr val="000000"/>
                </a:solidFill>
                <a:effectLst/>
                <a:latin typeface="Arial"/>
                <a:cs typeface="Arial"/>
                <a:sym typeface="Arial"/>
              </a:rPr>
              <a:t>Variety</a:t>
            </a:r>
            <a:r>
              <a:rPr lang="he-IL" sz="1100" b="0" i="0" u="none" strike="noStrike" cap="none" dirty="0">
                <a:solidFill>
                  <a:srgbClr val="000000"/>
                </a:solidFill>
                <a:effectLst/>
                <a:latin typeface="Arial"/>
                <a:cs typeface="Arial"/>
                <a:sym typeface="Arial"/>
              </a:rPr>
              <a:t> – מגוון </a:t>
            </a:r>
            <a:endParaRPr lang="en-US" sz="1100" b="0" i="0" u="none" strike="noStrike" cap="none" dirty="0">
              <a:solidFill>
                <a:srgbClr val="000000"/>
              </a:solidFill>
              <a:effectLst/>
              <a:latin typeface="Arial"/>
              <a:cs typeface="Arial"/>
              <a:sym typeface="Arial"/>
            </a:endParaRP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r>
              <a:rPr lang="en-US" sz="1100" b="0" i="0" u="none" strike="noStrike" cap="none" dirty="0">
                <a:solidFill>
                  <a:srgbClr val="000000"/>
                </a:solidFill>
                <a:effectLst/>
                <a:latin typeface="Arial"/>
                <a:cs typeface="Arial"/>
                <a:sym typeface="Arial"/>
              </a:rPr>
              <a:t>Veracity</a:t>
            </a:r>
            <a:r>
              <a:rPr lang="he-IL" sz="1100" b="0" i="0" u="none" strike="noStrike" cap="none" dirty="0">
                <a:solidFill>
                  <a:srgbClr val="000000"/>
                </a:solidFill>
                <a:effectLst/>
                <a:latin typeface="Arial"/>
                <a:cs typeface="Arial"/>
                <a:sym typeface="Arial"/>
              </a:rPr>
              <a:t> – אמיתות</a:t>
            </a:r>
          </a:p>
          <a:p>
            <a:pPr marL="171450" marR="0" lvl="0" indent="-171450" algn="r" rtl="1">
              <a:lnSpc>
                <a:spcPct val="100000"/>
              </a:lnSpc>
              <a:spcBef>
                <a:spcPts val="0"/>
              </a:spcBef>
              <a:spcAft>
                <a:spcPts val="0"/>
              </a:spcAft>
              <a:buClr>
                <a:srgbClr val="000000"/>
              </a:buClr>
              <a:buSzPts val="1100"/>
              <a:buFont typeface="Arial" panose="020B0604020202020204" pitchFamily="34" charset="0"/>
              <a:buChar char="•"/>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panose="020B0604020202020204" pitchFamily="34" charset="0"/>
              <a:buNone/>
            </a:pPr>
            <a:r>
              <a:rPr lang="he-IL" sz="1100" b="0" i="0" u="none" strike="noStrike" cap="none" dirty="0">
                <a:solidFill>
                  <a:srgbClr val="000000"/>
                </a:solidFill>
                <a:effectLst/>
                <a:latin typeface="Arial"/>
                <a:cs typeface="Arial"/>
                <a:sym typeface="Arial"/>
              </a:rPr>
              <a:t>נסתכל על 4 הקטגוריות האלה בדוגמאות הבאות הקשורות לעולם הרפואה: </a:t>
            </a:r>
            <a:endParaRPr lang="en-US" sz="1100" b="0" i="0" u="none" strike="noStrike" cap="none" dirty="0">
              <a:solidFill>
                <a:srgbClr val="000000"/>
              </a:solidFill>
              <a:effectLst/>
              <a:latin typeface="Arial"/>
              <a:cs typeface="Arial"/>
              <a:sym typeface="Arial"/>
            </a:endParaRPr>
          </a:p>
        </p:txBody>
      </p:sp>
    </p:spTree>
    <p:extLst>
      <p:ext uri="{BB962C8B-B14F-4D97-AF65-F5344CB8AC3E}">
        <p14:creationId xmlns:p14="http://schemas.microsoft.com/office/powerpoint/2010/main" val="187960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sz="1100" b="1" i="0" u="none" strike="noStrike" cap="none" dirty="0">
                <a:solidFill>
                  <a:srgbClr val="000000"/>
                </a:solidFill>
                <a:effectLst/>
                <a:latin typeface="Arial"/>
                <a:ea typeface="Arial"/>
                <a:cs typeface="Arial"/>
                <a:sym typeface="Arial"/>
              </a:rPr>
              <a:t>נפח - </a:t>
            </a:r>
            <a:r>
              <a:rPr lang="he-IL" sz="1100" b="0" i="0" u="none" strike="noStrike" cap="none" dirty="0">
                <a:solidFill>
                  <a:srgbClr val="000000"/>
                </a:solidFill>
                <a:effectLst/>
                <a:latin typeface="Arial"/>
                <a:ea typeface="Arial"/>
                <a:cs typeface="Arial"/>
                <a:sym typeface="Arial"/>
              </a:rPr>
              <a:t>בדוגמא שלנו – בתי חולים וקופות חולים ברחבי העולם מייצרים נפח עצום של נתונים. 2314 </a:t>
            </a:r>
            <a:r>
              <a:rPr lang="en-US" sz="1100" b="0" i="0" u="none" strike="noStrike" cap="none" dirty="0">
                <a:solidFill>
                  <a:srgbClr val="000000"/>
                </a:solidFill>
                <a:effectLst/>
                <a:latin typeface="Arial"/>
                <a:ea typeface="Arial"/>
                <a:cs typeface="Arial"/>
                <a:sym typeface="Arial"/>
              </a:rPr>
              <a:t>exabytes</a:t>
            </a:r>
            <a:r>
              <a:rPr lang="he-IL" sz="1100" b="0" i="0" u="none" strike="noStrike" cap="none" dirty="0">
                <a:solidFill>
                  <a:srgbClr val="000000"/>
                </a:solidFill>
                <a:effectLst/>
                <a:latin typeface="Arial"/>
                <a:ea typeface="Arial"/>
                <a:cs typeface="Arial"/>
                <a:sym typeface="Arial"/>
              </a:rPr>
              <a:t> בכל שנה</a:t>
            </a: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בעולם הביג דאטה יהיה על הארגון לעבד כמויות גדולות של נתונים בצפיפות נמוכה, ואלה הם נתונים בלתי מובנים.</a:t>
            </a: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נתונים אלה יכולים להיות נתונים של ערך לא ידוע כגון הזנת נתונים של </a:t>
            </a:r>
            <a:r>
              <a:rPr lang="en-US" sz="1100" b="0" i="0" u="none" strike="noStrike" cap="none" dirty="0">
                <a:solidFill>
                  <a:srgbClr val="000000"/>
                </a:solidFill>
                <a:effectLst/>
                <a:latin typeface="Arial"/>
                <a:ea typeface="Arial"/>
                <a:cs typeface="Arial"/>
                <a:sym typeface="Arial"/>
              </a:rPr>
              <a:t>Twitter,</a:t>
            </a:r>
            <a:r>
              <a:rPr lang="he-IL" sz="1100" b="0" i="0" u="none" strike="noStrike" cap="none" dirty="0">
                <a:solidFill>
                  <a:srgbClr val="000000"/>
                </a:solidFill>
                <a:effectLst/>
                <a:latin typeface="Arial"/>
                <a:ea typeface="Arial"/>
                <a:cs typeface="Arial"/>
                <a:sym typeface="Arial"/>
              </a:rPr>
              <a:t>,</a:t>
            </a:r>
            <a:r>
              <a:rPr lang="he" sz="1100" b="0" i="0" u="none" strike="noStrike" cap="none" dirty="0">
                <a:solidFill>
                  <a:srgbClr val="000000"/>
                </a:solidFill>
                <a:effectLst/>
                <a:latin typeface="Arial"/>
                <a:ea typeface="Arial"/>
                <a:cs typeface="Arial"/>
                <a:sym typeface="Arial"/>
              </a:rPr>
              <a:t> זרימת קליקים בדף אינטרנט או באפליקציה לנייד, או חיישנים.</a:t>
            </a:r>
          </a:p>
          <a:p>
            <a:pPr marL="0" marR="0" lvl="0" indent="0" algn="r"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עבור ארגונים מסוימים, אלה יכולים להיות עשרות טרה של נתונים. עבור אחרים, זה עשוי להיות מאות </a:t>
            </a:r>
            <a:r>
              <a:rPr lang="en-US" sz="1100" b="0" i="0" u="none" strike="noStrike" cap="none" dirty="0">
                <a:solidFill>
                  <a:srgbClr val="000000"/>
                </a:solidFill>
                <a:effectLst/>
                <a:latin typeface="Arial"/>
                <a:ea typeface="Arial"/>
                <a:cs typeface="Arial"/>
                <a:sym typeface="Arial"/>
              </a:rPr>
              <a:t>petabytes.</a:t>
            </a:r>
            <a:endParaRPr lang="he-IL" sz="1100" b="0" i="0" u="none" strike="noStrike" cap="none" dirty="0">
              <a:solidFill>
                <a:srgbClr val="000000"/>
              </a:solidFill>
              <a:effectLst/>
              <a:latin typeface="Arial"/>
              <a:ea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הקצב בו הנתונים מתקבלים. בדרך כלל, במהירות הגבוהה ביותר הדאטה זורם ישירות לתוך הזיכרון.</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 לדוגמא, במוצרים חכמים המאפיינים חברות אינטרנט הפועלות מידית ובזמן אמת או כמעט בזמן אמת.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בעבודה עם נתונים קצב כניסת הדאטה לארגון הוא קריטי ודורש תגובה בזמן אמת.</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בדוגמא שלנו – כל הדטה שאמרנו מקודם כמו למשל </a:t>
            </a:r>
            <a:r>
              <a:rPr lang="he-IL" sz="1100" b="0" i="0" u="none" strike="noStrike" cap="none" dirty="0" err="1">
                <a:solidFill>
                  <a:srgbClr val="000000"/>
                </a:solidFill>
                <a:effectLst/>
                <a:latin typeface="Arial"/>
                <a:cs typeface="Arial"/>
                <a:sym typeface="Arial"/>
              </a:rPr>
              <a:t>רקורדס</a:t>
            </a:r>
            <a:r>
              <a:rPr lang="he-IL" sz="1100" b="0" i="0" u="none" strike="noStrike" cap="none" dirty="0">
                <a:solidFill>
                  <a:srgbClr val="000000"/>
                </a:solidFill>
                <a:effectLst/>
                <a:latin typeface="Arial"/>
                <a:cs typeface="Arial"/>
                <a:sym typeface="Arial"/>
              </a:rPr>
              <a:t> של מטופלים, תוצאות בדיקה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כל זה נוצר במהירות גבוהה מאוד!</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dirty="0"/>
              <a:t>דוגמא נוספת – אמזון – כל לחיצה בכפתור של לקוח באתר שלהם הם שומרים וזה קורה מהר (בזמן אמת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מגוון הנתונים, מתייחס לסוגים השונים של הנתונים הזמינים.</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סוגי נתונים מסורתיים היו מובנים וניתנים לארגון בצורה מסודרת במסדי נתונים יחסיים (</a:t>
            </a:r>
            <a:r>
              <a:rPr lang="he-IL" sz="1100" b="0" i="0" u="none" strike="noStrike" cap="none" dirty="0" err="1">
                <a:solidFill>
                  <a:srgbClr val="000000"/>
                </a:solidFill>
                <a:effectLst/>
                <a:latin typeface="Arial"/>
                <a:ea typeface="Arial"/>
                <a:cs typeface="Arial"/>
                <a:sym typeface="Arial"/>
              </a:rPr>
              <a:t>רלציוניים</a:t>
            </a:r>
            <a:r>
              <a:rPr lang="he-IL" sz="1100" b="0" i="0" u="none" strike="noStrike" cap="none" dirty="0">
                <a:solidFill>
                  <a:srgbClr val="000000"/>
                </a:solidFill>
                <a:effectLst/>
                <a:latin typeface="Arial"/>
                <a:ea typeface="Arial"/>
                <a:cs typeface="Arial"/>
                <a:sym typeface="Arial"/>
              </a:rPr>
              <a:t>).</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עם הכניסה לעולם הביג דאטה, מגיעים הנתונים בסוגים חדשים ובלתי מובנים.</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 סוגי נתונים לא מובנים כגון טקסטים, אודיו ווידאו ואחרים דורשים עיבוד מוקדם נוסף כדי להפיק מהם משמעות ותמיכה במטא נתונים.</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בדוגמא שלנו – הדטה בבתי החולים למשל מגיע בכל מיני סוגים שונים של דטה: </a:t>
            </a: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מובנה למשל מסמך </a:t>
            </a:r>
            <a:r>
              <a:rPr lang="en-US" sz="1100" b="0" i="0" u="none" strike="noStrike" cap="none" dirty="0">
                <a:solidFill>
                  <a:srgbClr val="000000"/>
                </a:solidFill>
                <a:effectLst/>
                <a:latin typeface="Arial"/>
                <a:cs typeface="Arial"/>
                <a:sym typeface="Arial"/>
              </a:rPr>
              <a:t>XL, </a:t>
            </a:r>
            <a:r>
              <a:rPr lang="he-IL" sz="1100" b="0" i="0" u="none" strike="noStrike" cap="none" dirty="0">
                <a:solidFill>
                  <a:srgbClr val="000000"/>
                </a:solidFill>
                <a:effectLst/>
                <a:latin typeface="Arial"/>
                <a:cs typeface="Arial"/>
                <a:sym typeface="Arial"/>
              </a:rPr>
              <a:t>כמעט מובנה למשל קובץ </a:t>
            </a:r>
            <a:r>
              <a:rPr lang="en-US" sz="1100" b="0" i="0" u="none" strike="noStrike" cap="none" dirty="0">
                <a:solidFill>
                  <a:srgbClr val="000000"/>
                </a:solidFill>
                <a:effectLst/>
                <a:latin typeface="Arial"/>
                <a:cs typeface="Arial"/>
                <a:sym typeface="Arial"/>
              </a:rPr>
              <a:t> LOG, </a:t>
            </a:r>
            <a:r>
              <a:rPr lang="he-IL" sz="1100" b="0" i="0" u="none" strike="noStrike" cap="none" dirty="0">
                <a:solidFill>
                  <a:srgbClr val="000000"/>
                </a:solidFill>
                <a:effectLst/>
                <a:latin typeface="Arial"/>
                <a:cs typeface="Arial"/>
                <a:sym typeface="Arial"/>
              </a:rPr>
              <a:t>ולא מובנה בכלל למשל תמונה של רנטגן </a:t>
            </a:r>
            <a:endParaRPr lang="he-IL" dirty="0"/>
          </a:p>
          <a:p>
            <a:pPr marL="0" marR="0" lvl="0" indent="0" algn="r" rtl="1">
              <a:lnSpc>
                <a:spcPct val="100000"/>
              </a:lnSpc>
              <a:spcBef>
                <a:spcPts val="0"/>
              </a:spcBef>
              <a:spcAft>
                <a:spcPts val="0"/>
              </a:spcAft>
              <a:buClr>
                <a:srgbClr val="000000"/>
              </a:buClr>
              <a:buSzPts val="1100"/>
              <a:buFont typeface="Arial"/>
              <a:buNone/>
            </a:pPr>
            <a:endParaRPr lang="he-IL" dirty="0"/>
          </a:p>
          <a:p>
            <a:pPr marL="0" marR="0" lvl="0" indent="0" algn="r" rtl="1">
              <a:lnSpc>
                <a:spcPct val="100000"/>
              </a:lnSpc>
              <a:spcBef>
                <a:spcPts val="0"/>
              </a:spcBef>
              <a:spcAft>
                <a:spcPts val="0"/>
              </a:spcAft>
              <a:buClr>
                <a:srgbClr val="000000"/>
              </a:buClr>
              <a:buSzPts val="1100"/>
              <a:buFont typeface="Arial"/>
              <a:buNone/>
            </a:pPr>
            <a:r>
              <a:rPr lang="he-IL" sz="1100" b="1" i="0" u="none" strike="noStrike" cap="none" dirty="0">
                <a:solidFill>
                  <a:srgbClr val="000000"/>
                </a:solidFill>
                <a:effectLst/>
                <a:latin typeface="Arial"/>
                <a:ea typeface="Arial"/>
                <a:cs typeface="Arial"/>
                <a:sym typeface="Arial"/>
              </a:rPr>
              <a:t>אמינות</a:t>
            </a:r>
            <a:r>
              <a:rPr lang="he-IL" sz="1100" b="0" i="0" u="none" strike="noStrike" cap="none" dirty="0">
                <a:solidFill>
                  <a:srgbClr val="000000"/>
                </a:solidFill>
                <a:effectLst/>
                <a:latin typeface="Arial"/>
                <a:ea typeface="Arial"/>
                <a:cs typeface="Arial"/>
                <a:sym typeface="Arial"/>
              </a:rPr>
              <a:t> – הכוונה לאמינות ולבלגן של נתונים. בשל הצורות השונות של ביג דאטה, בקרת הדיוק ואיכות הנתונים, הפכו להיות מאוד חשובים.</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בדוגמא שלנו – האמינות והדיוק של הדטה המג'ונרט זה מאוד חשוב וזה החלק של האמינות </a:t>
            </a:r>
          </a:p>
          <a:p>
            <a:pPr marL="0" marR="0" lvl="0" indent="0" algn="r"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IL" b="0" i="0" dirty="0">
                <a:solidFill>
                  <a:srgbClr val="4D5156"/>
                </a:solidFill>
                <a:effectLst/>
                <a:latin typeface="arial" panose="020B0604020202020204" pitchFamily="34" charset="0"/>
              </a:rPr>
              <a:t>קובץ לוג הוא קובץ שבו נרשמים אירועים חשובים בפעולת המערכת, לשם בקרה של פעולת המערכת ולמטרות נוספות. </a:t>
            </a:r>
          </a:p>
          <a:p>
            <a:pPr marL="0" marR="0" lvl="0" indent="0" algn="r" rtl="1">
              <a:lnSpc>
                <a:spcPct val="100000"/>
              </a:lnSpc>
              <a:spcBef>
                <a:spcPts val="0"/>
              </a:spcBef>
              <a:spcAft>
                <a:spcPts val="0"/>
              </a:spcAft>
              <a:buClr>
                <a:srgbClr val="000000"/>
              </a:buClr>
              <a:buSzPts val="1100"/>
              <a:buFont typeface="Arial"/>
              <a:buNone/>
            </a:pPr>
            <a:r>
              <a:rPr lang="he-IL" b="0" i="0" dirty="0">
                <a:solidFill>
                  <a:srgbClr val="4D5156"/>
                </a:solidFill>
                <a:effectLst/>
                <a:latin typeface="arial" panose="020B0604020202020204" pitchFamily="34" charset="0"/>
              </a:rPr>
              <a:t>דוגמאות: במערכות לניהול בסיס נתונים כל גישה לבסיס הנתונים תירשם בקובץ הלוג של המערכת, </a:t>
            </a:r>
          </a:p>
          <a:p>
            <a:pPr marL="0" marR="0" lvl="0" indent="0" algn="r" rtl="1">
              <a:lnSpc>
                <a:spcPct val="100000"/>
              </a:lnSpc>
              <a:spcBef>
                <a:spcPts val="0"/>
              </a:spcBef>
              <a:spcAft>
                <a:spcPts val="0"/>
              </a:spcAft>
              <a:buClr>
                <a:srgbClr val="000000"/>
              </a:buClr>
              <a:buSzPts val="1100"/>
              <a:buFont typeface="Arial"/>
              <a:buNone/>
            </a:pPr>
            <a:r>
              <a:rPr lang="he-IL" b="0" i="0" dirty="0">
                <a:solidFill>
                  <a:srgbClr val="4D5156"/>
                </a:solidFill>
                <a:effectLst/>
                <a:latin typeface="arial" panose="020B0604020202020204" pitchFamily="34" charset="0"/>
              </a:rPr>
              <a:t>כך שבמקרה של דליפת מידע מהמערכת, למשל, ניתן יהיה לברר מי הם המשתמשים שניגשו למידע זה</a:t>
            </a:r>
            <a:endParaRPr lang="he-IL" dirty="0"/>
          </a:p>
          <a:p>
            <a:pPr marL="0" marR="0" lvl="0" indent="0" algn="r"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3168917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קבוצה של חיישנים שממוקמים במיקומים שונים, לאחסון ולצפייה</a:t>
            </a:r>
          </a:p>
          <a:p>
            <a:pPr marL="0" lvl="0" indent="0" algn="r" rtl="1">
              <a:spcBef>
                <a:spcPts val="0"/>
              </a:spcBef>
              <a:spcAft>
                <a:spcPts val="0"/>
              </a:spcAft>
              <a:buNone/>
            </a:pPr>
            <a:r>
              <a:rPr lang="he-IL" dirty="0"/>
              <a:t>כל אחד </a:t>
            </a:r>
            <a:r>
              <a:rPr lang="he-IL" dirty="0" err="1"/>
              <a:t>מנטר</a:t>
            </a:r>
            <a:r>
              <a:rPr lang="he-IL" dirty="0"/>
              <a:t> נתונים מקומיים</a:t>
            </a:r>
          </a:p>
          <a:p>
            <a:pPr marL="0" lvl="0" indent="0" algn="r" rtl="1">
              <a:spcBef>
                <a:spcPts val="0"/>
              </a:spcBef>
              <a:spcAft>
                <a:spcPts val="0"/>
              </a:spcAft>
              <a:buNone/>
            </a:pPr>
            <a:r>
              <a:rPr lang="he-IL" dirty="0"/>
              <a:t>כל אחד שולח את הנתונים דרך מספר צמתים לרשתות אחרות כמו למשל </a:t>
            </a:r>
            <a:r>
              <a:rPr lang="en-US" dirty="0"/>
              <a:t>Ethernet</a:t>
            </a:r>
          </a:p>
          <a:p>
            <a:pPr marL="0" lvl="0" indent="0" algn="r" rtl="1">
              <a:spcBef>
                <a:spcPts val="0"/>
              </a:spcBef>
              <a:spcAft>
                <a:spcPts val="0"/>
              </a:spcAft>
              <a:buNone/>
            </a:pPr>
            <a:endParaRPr lang="en-US" dirty="0"/>
          </a:p>
          <a:p>
            <a:pPr marL="0" lvl="0" indent="0" algn="r" rtl="1">
              <a:spcBef>
                <a:spcPts val="0"/>
              </a:spcBef>
              <a:spcAft>
                <a:spcPts val="0"/>
              </a:spcAft>
              <a:buNone/>
            </a:pPr>
            <a:r>
              <a:rPr lang="he" dirty="0"/>
              <a:t>רשת חיישנים מורכבת ממספר תחנות זיהוי הנקראות צמתי חיישנים, שכל אחת מהן קטנה, קלת משקל וניידת.</a:t>
            </a:r>
            <a:endParaRPr lang="en-US" dirty="0"/>
          </a:p>
          <a:p>
            <a:pPr marL="0" lvl="0" indent="0" algn="r" rtl="1">
              <a:spcBef>
                <a:spcPts val="0"/>
              </a:spcBef>
              <a:spcAft>
                <a:spcPts val="0"/>
              </a:spcAft>
              <a:buNone/>
            </a:pPr>
            <a:r>
              <a:rPr lang="he" dirty="0"/>
              <a:t> כל צומת חיישן מצויד במתמר, מיקרו מחשב, מקלט משדר ומקור מתח. </a:t>
            </a:r>
            <a:endParaRPr lang="he-IL" dirty="0"/>
          </a:p>
          <a:p>
            <a:pPr marL="0" lvl="0" indent="0" algn="r" rtl="1">
              <a:spcBef>
                <a:spcPts val="0"/>
              </a:spcBef>
              <a:spcAft>
                <a:spcPts val="0"/>
              </a:spcAft>
              <a:buNone/>
            </a:pPr>
            <a:r>
              <a:rPr lang="he" dirty="0"/>
              <a:t>המתמר מייצר אותות חשמליים בהתבסס על השפעות ותופעות פיזיות שנחושו</a:t>
            </a:r>
            <a:r>
              <a:rPr lang="en-US" dirty="0"/>
              <a:t>.</a:t>
            </a:r>
            <a:endParaRPr dirty="0"/>
          </a:p>
        </p:txBody>
      </p:sp>
    </p:spTree>
    <p:extLst>
      <p:ext uri="{BB962C8B-B14F-4D97-AF65-F5344CB8AC3E}">
        <p14:creationId xmlns:p14="http://schemas.microsoft.com/office/powerpoint/2010/main" val="3463432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US" dirty="0"/>
              <a:t>Tensors</a:t>
            </a:r>
            <a:endParaRPr lang="he-IL" dirty="0"/>
          </a:p>
          <a:p>
            <a:pPr marL="0" lvl="0" indent="0" algn="r" rtl="1">
              <a:spcBef>
                <a:spcPts val="0"/>
              </a:spcBef>
              <a:spcAft>
                <a:spcPts val="0"/>
              </a:spcAft>
              <a:buNone/>
            </a:pPr>
            <a:r>
              <a:rPr lang="he-IL" dirty="0"/>
              <a:t>הם בעצם המילה שבה משתמשים בשביל לתאר מערכים </a:t>
            </a:r>
            <a:r>
              <a:rPr lang="en-US" dirty="0"/>
              <a:t>n</a:t>
            </a:r>
            <a:r>
              <a:rPr lang="he-IL" dirty="0"/>
              <a:t> ממדיים. </a:t>
            </a:r>
          </a:p>
          <a:p>
            <a:pPr marL="0" lvl="0" indent="0" algn="r" rtl="1">
              <a:spcBef>
                <a:spcPts val="0"/>
              </a:spcBef>
              <a:spcAft>
                <a:spcPts val="0"/>
              </a:spcAft>
              <a:buNone/>
            </a:pPr>
            <a:r>
              <a:rPr lang="he-IL" dirty="0"/>
              <a:t>המילה </a:t>
            </a:r>
            <a:r>
              <a:rPr lang="he-IL" dirty="0" err="1"/>
              <a:t>טנסור</a:t>
            </a:r>
            <a:r>
              <a:rPr lang="he-IL" dirty="0"/>
              <a:t> נחשבת "כללית" כי היא מייצגת את כל הערכים של </a:t>
            </a:r>
            <a:r>
              <a:rPr lang="en-US" dirty="0"/>
              <a:t>n</a:t>
            </a:r>
            <a:r>
              <a:rPr lang="he-IL" dirty="0"/>
              <a:t>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כשתעבדו על המחקרים שלכם יכול להיות </a:t>
            </a:r>
            <a:r>
              <a:rPr lang="he-IL" dirty="0" err="1"/>
              <a:t>שתתיקלו</a:t>
            </a:r>
            <a:r>
              <a:rPr lang="he-IL" dirty="0"/>
              <a:t> במילה הזאת הרבה, מכיוון שלפיזיקאים זה ברור מאוד מה זה והם משתמשים במילה זו בלבד</a:t>
            </a:r>
          </a:p>
          <a:p>
            <a:pPr marL="0" lvl="0" indent="0" algn="r" rtl="1">
              <a:spcBef>
                <a:spcPts val="0"/>
              </a:spcBef>
              <a:spcAft>
                <a:spcPts val="0"/>
              </a:spcAft>
              <a:buNone/>
            </a:pPr>
            <a:r>
              <a:rPr lang="he-IL" dirty="0"/>
              <a:t>אז עכשיו אתם יודעים שזה פשוט כמו להגיד מערך </a:t>
            </a:r>
            <a:r>
              <a:rPr lang="en-US" dirty="0"/>
              <a:t>n</a:t>
            </a:r>
            <a:r>
              <a:rPr lang="he-IL" dirty="0"/>
              <a:t> </a:t>
            </a:r>
            <a:r>
              <a:rPr lang="he-IL" dirty="0" err="1"/>
              <a:t>מימדי</a:t>
            </a:r>
            <a:r>
              <a:rPr lang="he-IL" dirty="0"/>
              <a:t> במילה אחת </a:t>
            </a:r>
          </a:p>
        </p:txBody>
      </p:sp>
    </p:spTree>
    <p:extLst>
      <p:ext uri="{BB962C8B-B14F-4D97-AF65-F5344CB8AC3E}">
        <p14:creationId xmlns:p14="http://schemas.microsoft.com/office/powerpoint/2010/main" val="713449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445792c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445792c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2271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אחד מהכלים הכי חזקים לחילוץ אוטומטי של תכונות ומאפיינים מהנתונים</a:t>
            </a:r>
          </a:p>
          <a:p>
            <a:pPr marL="158750" indent="0" algn="r" rtl="1">
              <a:buNone/>
            </a:pPr>
            <a:endParaRPr lang="he-IL" dirty="0"/>
          </a:p>
          <a:p>
            <a:pPr marL="158750" indent="0" algn="r" rtl="1">
              <a:buNone/>
            </a:pPr>
            <a:r>
              <a:rPr lang="he-IL" dirty="0"/>
              <a:t>זוהי רשת נוירונים ש</a:t>
            </a:r>
          </a:p>
          <a:p>
            <a:pPr marL="457200" marR="0" lvl="0" indent="-298450" algn="r" defTabSz="914400" rtl="1" eaLnBrk="1" fontAlgn="auto" latinLnBrk="0" hangingPunct="1">
              <a:lnSpc>
                <a:spcPct val="100000"/>
              </a:lnSpc>
              <a:spcBef>
                <a:spcPts val="0"/>
              </a:spcBef>
              <a:spcAft>
                <a:spcPts val="0"/>
              </a:spcAft>
              <a:buClr>
                <a:srgbClr val="000000"/>
              </a:buClr>
              <a:buSzPts val="1100"/>
              <a:buFontTx/>
              <a:buChar char="-"/>
              <a:tabLst/>
              <a:defRPr/>
            </a:pPr>
            <a:r>
              <a:rPr lang="he-IL" dirty="0"/>
              <a:t>מבצעת הפחתת ממדים – זו הדרך שבה הוא מוצא את המאפיינים והתכונות החשובים בדטה</a:t>
            </a:r>
          </a:p>
          <a:p>
            <a:pPr marL="158750" marR="0" lvl="0" indent="0" algn="r" defTabSz="914400" rtl="1" eaLnBrk="1" fontAlgn="auto" latinLnBrk="0" hangingPunct="1">
              <a:lnSpc>
                <a:spcPct val="100000"/>
              </a:lnSpc>
              <a:spcBef>
                <a:spcPts val="0"/>
              </a:spcBef>
              <a:spcAft>
                <a:spcPts val="0"/>
              </a:spcAft>
              <a:buClr>
                <a:srgbClr val="000000"/>
              </a:buClr>
              <a:buSzPts val="1100"/>
              <a:buFontTx/>
              <a:buNone/>
              <a:tabLst/>
              <a:defRPr/>
            </a:pPr>
            <a:r>
              <a:rPr lang="he-IL" dirty="0"/>
              <a:t>לפי המבנה שלה ניתן לראות את המבנה "צוואר בקבוק" </a:t>
            </a:r>
          </a:p>
          <a:p>
            <a:pPr marL="158750" marR="0" lvl="0" indent="0" algn="r" defTabSz="914400" rtl="1" eaLnBrk="1" fontAlgn="auto" latinLnBrk="0" hangingPunct="1">
              <a:lnSpc>
                <a:spcPct val="100000"/>
              </a:lnSpc>
              <a:spcBef>
                <a:spcPts val="0"/>
              </a:spcBef>
              <a:spcAft>
                <a:spcPts val="0"/>
              </a:spcAft>
              <a:buClr>
                <a:srgbClr val="000000"/>
              </a:buClr>
              <a:buSzPts val="1100"/>
              <a:buFontTx/>
              <a:buNone/>
              <a:tabLst/>
              <a:defRPr/>
            </a:pPr>
            <a:r>
              <a:rPr lang="he-IL" dirty="0"/>
              <a:t>- מזהה מאפיינים ותכונות </a:t>
            </a:r>
            <a:r>
              <a:rPr lang="he-IL" b="1" dirty="0"/>
              <a:t>חשובות</a:t>
            </a:r>
            <a:r>
              <a:rPr lang="he-IL" dirty="0"/>
              <a:t> </a:t>
            </a:r>
            <a:r>
              <a:rPr lang="he-IL" dirty="0" err="1"/>
              <a:t>מהדטה</a:t>
            </a:r>
            <a:r>
              <a:rPr lang="he-IL" dirty="0"/>
              <a:t> בזמן </a:t>
            </a:r>
            <a:r>
              <a:rPr lang="he-IL" dirty="0" err="1"/>
              <a:t>ההפחתת</a:t>
            </a:r>
            <a:r>
              <a:rPr lang="he-IL" dirty="0"/>
              <a:t> </a:t>
            </a:r>
            <a:r>
              <a:rPr lang="he-IL" dirty="0" err="1"/>
              <a:t>מימדים</a:t>
            </a:r>
            <a:endParaRPr lang="he-IL" dirty="0"/>
          </a:p>
          <a:p>
            <a:pPr marL="457200" indent="-298450" algn="r" rtl="1">
              <a:buFontTx/>
              <a:buChar char="-"/>
            </a:pPr>
            <a:r>
              <a:rPr lang="he-IL" dirty="0"/>
              <a:t>מייצרת ובונה מחדש את הקלט המקורי </a:t>
            </a:r>
          </a:p>
        </p:txBody>
      </p:sp>
    </p:spTree>
    <p:extLst>
      <p:ext uri="{BB962C8B-B14F-4D97-AF65-F5344CB8AC3E}">
        <p14:creationId xmlns:p14="http://schemas.microsoft.com/office/powerpoint/2010/main" val="1282545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דוגמא להפחתת מימדים</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יש מידע שמגיע במימדים מסוימים שאנחנו יכולים לחלוטין לעבוד עליהם במימד מופחת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למשל התמונה משמאל זה דוגמא לדטה שלא נוכל להפחית לו מימדים, כי הנקודות מפוזרות בכל המימד ולכל נקודה שניגע אנחנו חייבים לגעת בשלושת הנקודות במרחב שלה</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כאן לא נוכל להפחית את המימדים כי אנחנו נאבד מידע בוודאות !</a:t>
            </a:r>
            <a:r>
              <a:rPr lang="en-US" sz="1100" b="0" i="0" u="none" strike="noStrike" cap="none" dirty="0">
                <a:solidFill>
                  <a:srgbClr val="000000"/>
                </a:solidFill>
                <a:effectLst/>
                <a:latin typeface="Arial"/>
                <a:ea typeface="Arial"/>
                <a:cs typeface="Arial"/>
                <a:sym typeface="Arial"/>
              </a:rPr>
              <a:t> </a:t>
            </a:r>
            <a:endParaRPr lang="he-IL" sz="1100" b="0" i="0" u="none" strike="noStrike" cap="none" dirty="0">
              <a:solidFill>
                <a:srgbClr val="000000"/>
              </a:solidFill>
              <a:effectLst/>
              <a:latin typeface="Arial"/>
              <a:ea typeface="Arial"/>
              <a:cs typeface="Arial"/>
              <a:sym typeface="Arial"/>
            </a:endParaRP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ומצד ימין זו דוגמא לדטה מוגבל שהגיעה בתלת מימד, וה</a:t>
            </a:r>
            <a:r>
              <a:rPr lang="en-US" sz="1100" b="0" i="0" u="none" strike="noStrike" cap="none" dirty="0">
                <a:solidFill>
                  <a:srgbClr val="000000"/>
                </a:solidFill>
                <a:effectLst/>
                <a:latin typeface="Arial"/>
                <a:ea typeface="Arial"/>
                <a:cs typeface="Arial"/>
                <a:sym typeface="Arial"/>
              </a:rPr>
              <a:t>auto-encoder</a:t>
            </a:r>
            <a:r>
              <a:rPr lang="he-IL" sz="1100" b="0" i="0" u="none" strike="noStrike" cap="none" dirty="0">
                <a:solidFill>
                  <a:srgbClr val="000000"/>
                </a:solidFill>
                <a:effectLst/>
                <a:latin typeface="Arial"/>
                <a:ea typeface="Arial"/>
                <a:cs typeface="Arial"/>
                <a:sym typeface="Arial"/>
              </a:rPr>
              <a:t> בעצם ביצע עליה הפחתת ממדים כי ניתן להגיע לכל נקודה על הספירלה בממד אחד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הטריק שהמקודד עושה כדי להפחית מימדים זה בעצם איזושהי מערכת קואורדינטות חדשה שתייצג לו את הדטה כמימד אחד !</a:t>
            </a:r>
            <a:r>
              <a:rPr lang="en-US" sz="1100" b="0" i="0" u="none" strike="noStrike" cap="none" dirty="0">
                <a:solidFill>
                  <a:srgbClr val="000000"/>
                </a:solidFill>
                <a:effectLst/>
                <a:latin typeface="Arial"/>
                <a:ea typeface="Arial"/>
                <a:cs typeface="Arial"/>
                <a:sym typeface="Arial"/>
              </a:rPr>
              <a:t> </a:t>
            </a:r>
            <a:endParaRPr lang="he-IL"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179448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לפעמים יש מערכי נתונים (דטה) מורכב בין התכונות, לכן שימוש במקודד אחד לא מספיק</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יתכן שמקודד אחד לא יפחית את </a:t>
            </a:r>
            <a:r>
              <a:rPr lang="he-IL" sz="1100" b="0" i="0" u="none" strike="noStrike" cap="none" dirty="0" err="1">
                <a:solidFill>
                  <a:srgbClr val="000000"/>
                </a:solidFill>
                <a:effectLst/>
                <a:latin typeface="Arial"/>
                <a:ea typeface="Arial"/>
                <a:cs typeface="Arial"/>
                <a:sym typeface="Arial"/>
              </a:rPr>
              <a:t>המימדיות</a:t>
            </a:r>
            <a:r>
              <a:rPr lang="he-IL" sz="1100" b="0" i="0" u="none" strike="noStrike" cap="none" dirty="0">
                <a:solidFill>
                  <a:srgbClr val="000000"/>
                </a:solidFill>
                <a:effectLst/>
                <a:latin typeface="Arial"/>
                <a:ea typeface="Arial"/>
                <a:cs typeface="Arial"/>
                <a:sym typeface="Arial"/>
              </a:rPr>
              <a:t> של תכונות הקלט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כאשר לא מספיק לנו להשתמש ב</a:t>
            </a:r>
            <a:r>
              <a:rPr lang="en-US" sz="1100" b="0" i="0" u="none" strike="noStrike" cap="none" dirty="0">
                <a:solidFill>
                  <a:srgbClr val="000000"/>
                </a:solidFill>
                <a:effectLst/>
                <a:latin typeface="Arial"/>
                <a:ea typeface="Arial"/>
                <a:cs typeface="Arial"/>
                <a:sym typeface="Arial"/>
              </a:rPr>
              <a:t>auto-encoder</a:t>
            </a:r>
            <a:r>
              <a:rPr lang="he-IL" sz="1100" b="0" i="0" u="none" strike="noStrike" cap="none" dirty="0">
                <a:solidFill>
                  <a:srgbClr val="000000"/>
                </a:solidFill>
                <a:effectLst/>
                <a:latin typeface="Arial"/>
                <a:ea typeface="Arial"/>
                <a:cs typeface="Arial"/>
                <a:sym typeface="Arial"/>
              </a:rPr>
              <a:t> אחד – נשתמש בכמה מקודדים המוערמים זה על גבי זה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לפי השם (דוגמא בתמונה)</a:t>
            </a:r>
            <a:endParaRPr lang="en-IL"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661693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ארבעת החוקרים החתיכים שלנו</a:t>
            </a:r>
          </a:p>
        </p:txBody>
      </p:sp>
    </p:spTree>
    <p:extLst>
      <p:ext uri="{BB962C8B-B14F-4D97-AF65-F5344CB8AC3E}">
        <p14:creationId xmlns:p14="http://schemas.microsoft.com/office/powerpoint/2010/main" val="38239719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למה אנחנו צריכים אותם?</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*יכול ללמוד בעזרת פונקציית ההפעלה שלו טרנספורמציות לא ליניאריות ולשכפל שכבות.</a:t>
            </a:r>
            <a:endParaRPr lang="en-US" sz="1100" b="0" i="0" u="none" strike="noStrike" cap="none" dirty="0">
              <a:solidFill>
                <a:srgbClr val="000000"/>
              </a:solidFill>
              <a:effectLst/>
              <a:latin typeface="Arial"/>
              <a:ea typeface="Arial"/>
              <a:cs typeface="Arial"/>
              <a:sym typeface="Arial"/>
            </a:endParaRP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*יכול להיעזר בשכבות מפותלות (</a:t>
            </a:r>
            <a:r>
              <a:rPr lang="he-IL" sz="1100" b="0" i="0" u="none" strike="noStrike" cap="none" dirty="0" err="1">
                <a:solidFill>
                  <a:srgbClr val="000000"/>
                </a:solidFill>
                <a:effectLst/>
                <a:latin typeface="Arial"/>
                <a:ea typeface="Arial"/>
                <a:cs typeface="Arial"/>
                <a:sym typeface="Arial"/>
              </a:rPr>
              <a:t>קונובולוציה</a:t>
            </a:r>
            <a:r>
              <a:rPr lang="he-IL" sz="1100" b="0" i="0" u="none" strike="noStrike" cap="none" dirty="0">
                <a:solidFill>
                  <a:srgbClr val="000000"/>
                </a:solidFill>
                <a:effectLst/>
                <a:latin typeface="Arial"/>
                <a:ea typeface="Arial"/>
                <a:cs typeface="Arial"/>
                <a:sym typeface="Arial"/>
              </a:rPr>
              <a:t>) כדי ללמוד בצורה טובה יותר </a:t>
            </a:r>
            <a:r>
              <a:rPr lang="he-IL" sz="1100" b="0" i="0" u="none" strike="noStrike" cap="none" dirty="0" err="1">
                <a:solidFill>
                  <a:srgbClr val="000000"/>
                </a:solidFill>
                <a:effectLst/>
                <a:latin typeface="Arial"/>
                <a:ea typeface="Arial"/>
                <a:cs typeface="Arial"/>
                <a:sym typeface="Arial"/>
              </a:rPr>
              <a:t>וידיואים</a:t>
            </a:r>
            <a:r>
              <a:rPr lang="he-IL" sz="1100" b="0" i="0" u="none" strike="noStrike" cap="none" dirty="0">
                <a:solidFill>
                  <a:srgbClr val="000000"/>
                </a:solidFill>
                <a:effectLst/>
                <a:latin typeface="Arial"/>
                <a:ea typeface="Arial"/>
                <a:cs typeface="Arial"/>
                <a:sym typeface="Arial"/>
              </a:rPr>
              <a:t>, תמונות ורצפים של דטה.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*יעיל ביותר ללמוד עם </a:t>
            </a:r>
            <a:r>
              <a:rPr lang="en-US" sz="1100" b="0" i="0" u="none" strike="noStrike" cap="none" dirty="0">
                <a:solidFill>
                  <a:srgbClr val="000000"/>
                </a:solidFill>
                <a:effectLst/>
                <a:latin typeface="Arial"/>
                <a:ea typeface="Arial"/>
                <a:cs typeface="Arial"/>
                <a:sym typeface="Arial"/>
              </a:rPr>
              <a:t>auto-encoder</a:t>
            </a:r>
            <a:r>
              <a:rPr lang="he-IL" sz="1100" b="0" i="0" u="none" strike="noStrike" cap="none" dirty="0">
                <a:solidFill>
                  <a:srgbClr val="000000"/>
                </a:solidFill>
                <a:effectLst/>
                <a:latin typeface="Arial"/>
                <a:ea typeface="Arial"/>
                <a:cs typeface="Arial"/>
                <a:sym typeface="Arial"/>
              </a:rPr>
              <a:t> מספר שכבות.</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*מביא ייצוג של הפלט בכל שכבה, וכאשר נקבל ייצוגים שונים במימדים שונים – נוכל להיעזר בהם במלא דברים שונים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endParaRPr lang="he-IL" sz="1100" b="0" i="0" u="none" strike="noStrike" cap="none" dirty="0">
              <a:solidFill>
                <a:srgbClr val="000000"/>
              </a:solidFill>
              <a:effectLst/>
              <a:latin typeface="Arial"/>
              <a:ea typeface="Arial"/>
              <a:cs typeface="Arial"/>
              <a:sym typeface="Arial"/>
            </a:endParaRP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כשיש רשת נוירונים שיודעת להציג דטה אחד בכל מיני ממדים שונים זה יכול לעזור לשימושים שונים</a:t>
            </a:r>
          </a:p>
        </p:txBody>
      </p:sp>
    </p:spTree>
    <p:extLst>
      <p:ext uri="{BB962C8B-B14F-4D97-AF65-F5344CB8AC3E}">
        <p14:creationId xmlns:p14="http://schemas.microsoft.com/office/powerpoint/2010/main" val="160062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כמה מאפיינים של </a:t>
            </a:r>
            <a:r>
              <a:rPr lang="en-US" sz="1100" b="0" i="0" u="none" strike="noStrike" cap="none" dirty="0">
                <a:solidFill>
                  <a:srgbClr val="000000"/>
                </a:solidFill>
                <a:effectLst/>
                <a:latin typeface="Arial"/>
                <a:ea typeface="Arial"/>
                <a:cs typeface="Arial"/>
                <a:sym typeface="Arial"/>
              </a:rPr>
              <a:t>auto-encoders</a:t>
            </a:r>
            <a:endParaRPr lang="he-IL" sz="1100" b="0" i="0" u="none" strike="noStrike" cap="none" dirty="0">
              <a:solidFill>
                <a:srgbClr val="000000"/>
              </a:solidFill>
              <a:effectLst/>
              <a:latin typeface="Arial"/>
              <a:ea typeface="Arial"/>
              <a:cs typeface="Arial"/>
              <a:sym typeface="Arial"/>
            </a:endParaRPr>
          </a:p>
          <a:p>
            <a:pPr marL="228600" marR="0" lvl="0" indent="-228600" algn="r" defTabSz="914400" rtl="1" eaLnBrk="1" fontAlgn="auto" latinLnBrk="0" hangingPunct="1">
              <a:lnSpc>
                <a:spcPct val="100000"/>
              </a:lnSpc>
              <a:spcBef>
                <a:spcPts val="0"/>
              </a:spcBef>
              <a:spcAft>
                <a:spcPts val="0"/>
              </a:spcAft>
              <a:buClr>
                <a:srgbClr val="000000"/>
              </a:buClr>
              <a:buSzPts val="1100"/>
              <a:buFont typeface="Arial"/>
              <a:buAutoNum type="arabicPeriod"/>
              <a:tabLst/>
              <a:defRPr/>
            </a:pPr>
            <a:r>
              <a:rPr lang="he-IL" sz="1100" b="0" i="0" u="none" strike="noStrike" cap="none" dirty="0">
                <a:solidFill>
                  <a:srgbClr val="000000"/>
                </a:solidFill>
                <a:effectLst/>
                <a:latin typeface="Arial"/>
                <a:ea typeface="Arial"/>
                <a:cs typeface="Arial"/>
                <a:sym typeface="Arial"/>
              </a:rPr>
              <a:t>לא מפוקח – נחשב לא מפוקח כי הוא לא צריך להתאמן על תוויות מפורשות </a:t>
            </a:r>
          </a:p>
          <a:p>
            <a:pPr marL="228600" marR="0" lvl="0" indent="-228600" algn="r" defTabSz="914400" rtl="1" eaLnBrk="1" fontAlgn="auto" latinLnBrk="0" hangingPunct="1">
              <a:lnSpc>
                <a:spcPct val="100000"/>
              </a:lnSpc>
              <a:spcBef>
                <a:spcPts val="0"/>
              </a:spcBef>
              <a:spcAft>
                <a:spcPts val="0"/>
              </a:spcAft>
              <a:buClr>
                <a:srgbClr val="000000"/>
              </a:buClr>
              <a:buSzPts val="1100"/>
              <a:buFont typeface="Arial"/>
              <a:buAutoNum type="arabicPeriod"/>
              <a:tabLst/>
              <a:defRPr/>
            </a:pPr>
            <a:r>
              <a:rPr lang="he-IL" sz="1100" b="0" i="0" u="none" strike="noStrike" cap="none" dirty="0">
                <a:solidFill>
                  <a:srgbClr val="000000"/>
                </a:solidFill>
                <a:effectLst/>
                <a:latin typeface="Arial"/>
                <a:ea typeface="Arial"/>
                <a:cs typeface="Arial"/>
                <a:sym typeface="Arial"/>
              </a:rPr>
              <a:t>ספציפי לנתונים מסוימים – יכול לעבוד ולדחוס אך ורק דטה שדומה לדטה שהוא התאמן עליו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למשל מקודד שהתאמן על תמונות של פרצופים של אנשים לא ידע לעבוד טוב על  תמונות של בניינים. </a:t>
            </a:r>
          </a:p>
          <a:p>
            <a:pPr marL="0" marR="0" lvl="0" indent="0" algn="r" defTabSz="914400" rtl="1" eaLnBrk="1" fontAlgn="auto" latinLnBrk="0" hangingPunct="1">
              <a:lnSpc>
                <a:spcPct val="100000"/>
              </a:lnSpc>
              <a:spcBef>
                <a:spcPts val="0"/>
              </a:spcBef>
              <a:spcAft>
                <a:spcPts val="0"/>
              </a:spcAft>
              <a:buClr>
                <a:srgbClr val="000000"/>
              </a:buClr>
              <a:buSzPts val="1100"/>
              <a:buFont typeface="Arial"/>
              <a:buNone/>
              <a:tabLst/>
              <a:defRPr/>
            </a:pPr>
            <a:r>
              <a:rPr lang="he-IL" sz="1100" b="0" i="0" u="none" strike="noStrike" cap="none" dirty="0">
                <a:solidFill>
                  <a:srgbClr val="000000"/>
                </a:solidFill>
                <a:effectLst/>
                <a:latin typeface="Arial"/>
                <a:ea typeface="Arial"/>
                <a:cs typeface="Arial"/>
                <a:sym typeface="Arial"/>
              </a:rPr>
              <a:t>3. </a:t>
            </a:r>
            <a:r>
              <a:rPr lang="en-US" sz="1100" b="0" i="0" u="none" strike="noStrike" cap="none" dirty="0">
                <a:solidFill>
                  <a:srgbClr val="000000"/>
                </a:solidFill>
                <a:effectLst/>
                <a:latin typeface="Arial"/>
                <a:ea typeface="Arial"/>
                <a:cs typeface="Arial"/>
                <a:sym typeface="Arial"/>
              </a:rPr>
              <a:t>Lossy</a:t>
            </a:r>
            <a:r>
              <a:rPr lang="he-IL" sz="1100" b="0" i="0" u="none" strike="noStrike" cap="none" dirty="0">
                <a:solidFill>
                  <a:srgbClr val="000000"/>
                </a:solidFill>
                <a:effectLst/>
                <a:latin typeface="Arial"/>
                <a:ea typeface="Arial"/>
                <a:cs typeface="Arial"/>
                <a:sym typeface="Arial"/>
              </a:rPr>
              <a:t> – הפלט שנקבל יהיה קרוב, אך ירד בדיוקו לעומת הקלט ההתחלתי שקיבל , כמו ב</a:t>
            </a:r>
            <a:r>
              <a:rPr lang="en-US" sz="1100" b="0" i="0" u="none" strike="noStrike" cap="none" dirty="0">
                <a:solidFill>
                  <a:srgbClr val="000000"/>
                </a:solidFill>
                <a:effectLst/>
                <a:latin typeface="Arial"/>
                <a:ea typeface="Arial"/>
                <a:cs typeface="Arial"/>
                <a:sym typeface="Arial"/>
              </a:rPr>
              <a:t>JPG</a:t>
            </a:r>
            <a:r>
              <a:rPr lang="he-IL" sz="1100" b="0" i="0" u="none" strike="noStrike" cap="none" dirty="0">
                <a:solidFill>
                  <a:srgbClr val="000000"/>
                </a:solidFill>
                <a:effectLst/>
                <a:latin typeface="Arial"/>
                <a:ea typeface="Arial"/>
                <a:cs typeface="Arial"/>
                <a:sym typeface="Arial"/>
              </a:rPr>
              <a:t> או </a:t>
            </a:r>
            <a:r>
              <a:rPr lang="en-US" sz="1100" b="0" i="0" u="none" strike="noStrike" cap="none" dirty="0">
                <a:solidFill>
                  <a:srgbClr val="000000"/>
                </a:solidFill>
                <a:effectLst/>
                <a:latin typeface="Arial"/>
                <a:ea typeface="Arial"/>
                <a:cs typeface="Arial"/>
                <a:sym typeface="Arial"/>
              </a:rPr>
              <a:t>MP3</a:t>
            </a:r>
            <a:endParaRPr lang="he-IL"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703844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5897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he-IL" dirty="0"/>
              <a:t>ג'ף הינטון יצר את הרשת הזאת </a:t>
            </a:r>
          </a:p>
          <a:p>
            <a:pPr marL="0" marR="0" lvl="0" indent="0" algn="just" rtl="1">
              <a:lnSpc>
                <a:spcPct val="100000"/>
              </a:lnSpc>
              <a:spcBef>
                <a:spcPts val="0"/>
              </a:spcBef>
              <a:spcAft>
                <a:spcPts val="0"/>
              </a:spcAft>
              <a:buClr>
                <a:srgbClr val="000000"/>
              </a:buClr>
              <a:buSzPts val="1100"/>
              <a:buFont typeface="Arial"/>
              <a:buNone/>
            </a:pPr>
            <a:r>
              <a:rPr lang="he-IL" dirty="0"/>
              <a:t>שיטה לא מפוקחת </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שילוב של כמה מכונות </a:t>
            </a:r>
            <a:r>
              <a:rPr lang="en-US" dirty="0"/>
              <a:t>RBM</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מכונות </a:t>
            </a:r>
            <a:r>
              <a:rPr lang="he-IL" dirty="0" err="1"/>
              <a:t>בולצמן</a:t>
            </a:r>
            <a:r>
              <a:rPr lang="he-IL" dirty="0"/>
              <a:t> : </a:t>
            </a:r>
          </a:p>
          <a:p>
            <a:pPr marL="0" marR="0" lvl="0" indent="0" algn="just" rtl="1">
              <a:lnSpc>
                <a:spcPct val="100000"/>
              </a:lnSpc>
              <a:spcBef>
                <a:spcPts val="0"/>
              </a:spcBef>
              <a:spcAft>
                <a:spcPts val="0"/>
              </a:spcAft>
              <a:buClr>
                <a:srgbClr val="000000"/>
              </a:buClr>
              <a:buSzPts val="1100"/>
              <a:buFont typeface="Arial"/>
              <a:buNone/>
            </a:pPr>
            <a:r>
              <a:rPr lang="he-IL" dirty="0"/>
              <a:t>מודל גרפי הסתברותי – חיבור בין תורת ההסתברות לבין תורת הגרפים </a:t>
            </a:r>
          </a:p>
          <a:p>
            <a:pPr marL="0" marR="0" lvl="0" indent="0" algn="just" rtl="1">
              <a:lnSpc>
                <a:spcPct val="100000"/>
              </a:lnSpc>
              <a:spcBef>
                <a:spcPts val="0"/>
              </a:spcBef>
              <a:spcAft>
                <a:spcPts val="0"/>
              </a:spcAft>
              <a:buClr>
                <a:srgbClr val="000000"/>
              </a:buClr>
              <a:buSzPts val="1100"/>
              <a:buFont typeface="Arial"/>
              <a:buNone/>
            </a:pPr>
            <a:r>
              <a:rPr lang="he-IL" dirty="0"/>
              <a:t>מודל גרפי הסתברותי הבנוי מ2 שכבות, אחת גלויה ואחת נסתרת. </a:t>
            </a:r>
          </a:p>
          <a:p>
            <a:pPr marL="0" marR="0" lvl="0" indent="0" algn="just" rtl="1">
              <a:lnSpc>
                <a:spcPct val="100000"/>
              </a:lnSpc>
              <a:spcBef>
                <a:spcPts val="0"/>
              </a:spcBef>
              <a:spcAft>
                <a:spcPts val="0"/>
              </a:spcAft>
              <a:buClr>
                <a:srgbClr val="000000"/>
              </a:buClr>
              <a:buSzPts val="1100"/>
              <a:buFont typeface="Arial"/>
              <a:buNone/>
            </a:pPr>
            <a:r>
              <a:rPr lang="he-IL" dirty="0"/>
              <a:t>כל נוד בשכבה הגלויה קשור לכל צומת בשכבה הנסתרת – ושום צומת לא קשור באותה השכבה! </a:t>
            </a:r>
          </a:p>
          <a:p>
            <a:pPr marL="0" marR="0" lvl="0" indent="0" algn="just" rtl="1">
              <a:lnSpc>
                <a:spcPct val="100000"/>
              </a:lnSpc>
              <a:spcBef>
                <a:spcPts val="0"/>
              </a:spcBef>
              <a:spcAft>
                <a:spcPts val="0"/>
              </a:spcAft>
              <a:buClr>
                <a:srgbClr val="000000"/>
              </a:buClr>
              <a:buSzPts val="1100"/>
              <a:buFont typeface="Arial"/>
              <a:buNone/>
            </a:pPr>
            <a:r>
              <a:rPr lang="he-IL" dirty="0"/>
              <a:t>על הקשתות יש משקלים שמסמלים את ההסתברות להיות פעיל </a:t>
            </a:r>
          </a:p>
          <a:p>
            <a:pPr marL="0" marR="0" lvl="0" indent="0" algn="just" rtl="1">
              <a:lnSpc>
                <a:spcPct val="100000"/>
              </a:lnSpc>
              <a:spcBef>
                <a:spcPts val="0"/>
              </a:spcBef>
              <a:spcAft>
                <a:spcPts val="0"/>
              </a:spcAft>
              <a:buClr>
                <a:srgbClr val="000000"/>
              </a:buClr>
              <a:buSzPts val="1100"/>
              <a:buFont typeface="Arial"/>
              <a:buNone/>
            </a:pPr>
            <a:r>
              <a:rPr lang="he-IL" dirty="0"/>
              <a:t>צריכה לקבל קלטים – ואז מתבצע החישוב (הנוד כפול </a:t>
            </a:r>
            <a:r>
              <a:rPr lang="he-IL" dirty="0" err="1"/>
              <a:t>המספ</a:t>
            </a:r>
            <a:r>
              <a:rPr lang="he-IL" dirty="0"/>
              <a:t>' על הקשתות + </a:t>
            </a:r>
            <a:r>
              <a:rPr lang="he-IL" dirty="0" err="1"/>
              <a:t>ההטייה</a:t>
            </a:r>
            <a:r>
              <a:rPr lang="he-IL" dirty="0"/>
              <a:t>)</a:t>
            </a:r>
          </a:p>
          <a:p>
            <a:pPr marL="0" marR="0" lvl="0" indent="0" algn="just" rtl="1">
              <a:lnSpc>
                <a:spcPct val="100000"/>
              </a:lnSpc>
              <a:spcBef>
                <a:spcPts val="0"/>
              </a:spcBef>
              <a:spcAft>
                <a:spcPts val="0"/>
              </a:spcAft>
              <a:buClr>
                <a:srgbClr val="000000"/>
              </a:buClr>
              <a:buSzPts val="1100"/>
              <a:buFont typeface="Arial"/>
              <a:buNone/>
            </a:pPr>
            <a:r>
              <a:rPr lang="he-IL" dirty="0"/>
              <a:t>משמש לגילוי מבנים נסתרים בנתונים- מזהה אסוציאציות חיוביות \ שליליות</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הסתברות מותנית לכל יחידה בשכבה הנסתרת </a:t>
            </a:r>
          </a:p>
          <a:p>
            <a:pPr marL="0" marR="0" lvl="0" indent="0" algn="just" rtl="1">
              <a:lnSpc>
                <a:spcPct val="100000"/>
              </a:lnSpc>
              <a:spcBef>
                <a:spcPts val="0"/>
              </a:spcBef>
              <a:spcAft>
                <a:spcPts val="0"/>
              </a:spcAft>
              <a:buClr>
                <a:srgbClr val="000000"/>
              </a:buClr>
              <a:buSzPts val="1100"/>
              <a:buFont typeface="Arial"/>
              <a:buNone/>
            </a:pPr>
            <a:r>
              <a:rPr lang="he-IL" dirty="0"/>
              <a:t>הנוסחאות – </a:t>
            </a:r>
          </a:p>
          <a:p>
            <a:pPr marL="0" marR="0" lvl="0" indent="0" algn="just" rtl="1">
              <a:lnSpc>
                <a:spcPct val="100000"/>
              </a:lnSpc>
              <a:spcBef>
                <a:spcPts val="0"/>
              </a:spcBef>
              <a:spcAft>
                <a:spcPts val="0"/>
              </a:spcAft>
              <a:buClr>
                <a:srgbClr val="000000"/>
              </a:buClr>
              <a:buSzPts val="1100"/>
              <a:buFont typeface="Arial"/>
              <a:buNone/>
            </a:pPr>
            <a:r>
              <a:rPr lang="he-IL" dirty="0"/>
              <a:t> </a:t>
            </a:r>
            <a:r>
              <a:rPr lang="en-US" dirty="0"/>
              <a:t>f</a:t>
            </a:r>
            <a:r>
              <a:rPr lang="he-IL" dirty="0"/>
              <a:t> </a:t>
            </a:r>
            <a:r>
              <a:rPr lang="en-US" dirty="0"/>
              <a:t> </a:t>
            </a:r>
            <a:r>
              <a:rPr lang="he-IL" dirty="0" err="1"/>
              <a:t>נוסחאת</a:t>
            </a:r>
            <a:r>
              <a:rPr lang="he-IL" dirty="0"/>
              <a:t> </a:t>
            </a:r>
            <a:r>
              <a:rPr lang="he-IL" dirty="0" err="1"/>
              <a:t>סיגמויד</a:t>
            </a:r>
            <a:r>
              <a:rPr lang="he-IL" dirty="0"/>
              <a:t> </a:t>
            </a:r>
          </a:p>
          <a:p>
            <a:pPr marL="0" marR="0" lvl="0" indent="0" algn="just" rtl="1">
              <a:lnSpc>
                <a:spcPct val="100000"/>
              </a:lnSpc>
              <a:spcBef>
                <a:spcPts val="0"/>
              </a:spcBef>
              <a:spcAft>
                <a:spcPts val="0"/>
              </a:spcAft>
              <a:buClr>
                <a:srgbClr val="000000"/>
              </a:buClr>
              <a:buSzPts val="1100"/>
              <a:buFont typeface="Arial"/>
              <a:buNone/>
            </a:pPr>
            <a:r>
              <a:rPr lang="en-US" dirty="0"/>
              <a:t>i</a:t>
            </a:r>
            <a:r>
              <a:rPr lang="he-IL" dirty="0"/>
              <a:t>- מייצגת את כל השכבות הגלויות</a:t>
            </a:r>
          </a:p>
          <a:p>
            <a:pPr marL="0" marR="0" lvl="0" indent="0" algn="just" rtl="1">
              <a:lnSpc>
                <a:spcPct val="100000"/>
              </a:lnSpc>
              <a:spcBef>
                <a:spcPts val="0"/>
              </a:spcBef>
              <a:spcAft>
                <a:spcPts val="0"/>
              </a:spcAft>
              <a:buClr>
                <a:srgbClr val="000000"/>
              </a:buClr>
              <a:buSzPts val="1100"/>
              <a:buFont typeface="Arial"/>
              <a:buNone/>
            </a:pPr>
            <a:r>
              <a:rPr lang="en-US" dirty="0"/>
              <a:t>J</a:t>
            </a:r>
            <a:r>
              <a:rPr lang="he-IL" dirty="0"/>
              <a:t>- מייצגת את כל השכבות הנסתרות</a:t>
            </a:r>
          </a:p>
          <a:p>
            <a:pPr marL="0" marR="0" lvl="0" indent="0" algn="just" rtl="1">
              <a:lnSpc>
                <a:spcPct val="100000"/>
              </a:lnSpc>
              <a:spcBef>
                <a:spcPts val="0"/>
              </a:spcBef>
              <a:spcAft>
                <a:spcPts val="0"/>
              </a:spcAft>
              <a:buClr>
                <a:srgbClr val="000000"/>
              </a:buClr>
              <a:buSzPts val="1100"/>
              <a:buFont typeface="Arial"/>
              <a:buNone/>
            </a:pPr>
            <a:r>
              <a:rPr lang="he-IL" dirty="0" err="1"/>
              <a:t>תטא</a:t>
            </a:r>
            <a:r>
              <a:rPr lang="he-IL" dirty="0"/>
              <a:t> זה כל הסט פרמטרים של ה</a:t>
            </a:r>
            <a:r>
              <a:rPr lang="en-US" dirty="0"/>
              <a:t>RBM</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ו</a:t>
            </a:r>
            <a:r>
              <a:rPr lang="en-US" dirty="0"/>
              <a:t>f</a:t>
            </a:r>
            <a:r>
              <a:rPr lang="he-IL" dirty="0"/>
              <a:t> זוהי פונקציית </a:t>
            </a:r>
            <a:r>
              <a:rPr lang="he-IL" dirty="0" err="1"/>
              <a:t>סיגמויד</a:t>
            </a:r>
            <a:r>
              <a:rPr lang="he-IL" dirty="0"/>
              <a:t> </a:t>
            </a:r>
          </a:p>
          <a:p>
            <a:pPr marL="0" marR="0" lvl="0" indent="0" algn="just" rtl="1">
              <a:lnSpc>
                <a:spcPct val="100000"/>
              </a:lnSpc>
              <a:spcBef>
                <a:spcPts val="0"/>
              </a:spcBef>
              <a:spcAft>
                <a:spcPts val="0"/>
              </a:spcAft>
              <a:buClr>
                <a:srgbClr val="000000"/>
              </a:buClr>
              <a:buSzPts val="1100"/>
              <a:buFont typeface="Arial"/>
              <a:buNone/>
            </a:pPr>
            <a:endParaRPr lang="he-IL" dirty="0"/>
          </a:p>
        </p:txBody>
      </p:sp>
    </p:spTree>
    <p:extLst>
      <p:ext uri="{BB962C8B-B14F-4D97-AF65-F5344CB8AC3E}">
        <p14:creationId xmlns:p14="http://schemas.microsoft.com/office/powerpoint/2010/main" val="328116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en-US" dirty="0"/>
              <a:t>PGM</a:t>
            </a:r>
            <a:r>
              <a:rPr lang="he-IL" dirty="0"/>
              <a:t> – </a:t>
            </a:r>
          </a:p>
          <a:p>
            <a:pPr marL="0" marR="0" lvl="0" indent="0" algn="just" rtl="1">
              <a:lnSpc>
                <a:spcPct val="100000"/>
              </a:lnSpc>
              <a:spcBef>
                <a:spcPts val="0"/>
              </a:spcBef>
              <a:spcAft>
                <a:spcPts val="0"/>
              </a:spcAft>
              <a:buClr>
                <a:srgbClr val="000000"/>
              </a:buClr>
              <a:buSzPts val="1100"/>
              <a:buFont typeface="Arial"/>
              <a:buNone/>
            </a:pPr>
            <a:r>
              <a:rPr lang="he-IL" dirty="0"/>
              <a:t>קידוד התפלגויות הסתברות על פני תחומים מורכבים: </a:t>
            </a:r>
            <a:r>
              <a:rPr lang="he-IL" u="sng" dirty="0"/>
              <a:t>התפלגויות משותפות על משתנים אקראיים המקיימים אינטראקציה זה עם זה.</a:t>
            </a:r>
          </a:p>
          <a:p>
            <a:pPr marL="0" marR="0" lvl="0" indent="0" algn="just" rtl="1">
              <a:lnSpc>
                <a:spcPct val="100000"/>
              </a:lnSpc>
              <a:spcBef>
                <a:spcPts val="0"/>
              </a:spcBef>
              <a:spcAft>
                <a:spcPts val="0"/>
              </a:spcAft>
              <a:buClr>
                <a:srgbClr val="000000"/>
              </a:buClr>
              <a:buSzPts val="1100"/>
              <a:buFont typeface="Arial"/>
              <a:buNone/>
            </a:pPr>
            <a:r>
              <a:rPr lang="he-IL" dirty="0"/>
              <a:t>ייצוגים אלו יושבים בצומת של סטטיסטיקה ומדעי המחשב, תוך הסתמכות על מושגים מתורת ההסתברות, אלגוריתמי גרפים, למידת מכונה ועוד.</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למשל אם החישוב יצא חיובי הלינק בין השכבה הגלויה לנסתרת הוא </a:t>
            </a:r>
            <a:r>
              <a:rPr lang="en-US" dirty="0"/>
              <a:t>match</a:t>
            </a:r>
            <a:r>
              <a:rPr lang="he-IL" dirty="0"/>
              <a:t> (ולהפך)– נחזור לדוגמא של יוטיוב </a:t>
            </a:r>
          </a:p>
          <a:p>
            <a:pPr marL="0" marR="0" lvl="0" indent="0" algn="just" rtl="1">
              <a:lnSpc>
                <a:spcPct val="100000"/>
              </a:lnSpc>
              <a:spcBef>
                <a:spcPts val="0"/>
              </a:spcBef>
              <a:spcAft>
                <a:spcPts val="0"/>
              </a:spcAft>
              <a:buClr>
                <a:srgbClr val="000000"/>
              </a:buClr>
              <a:buSzPts val="1100"/>
              <a:buFont typeface="Arial"/>
              <a:buNone/>
            </a:pPr>
            <a:r>
              <a:rPr lang="he-IL" dirty="0"/>
              <a:t>למשל השכבה הגלויה יכולה לייצג את הסרטונים שהבן אדם צפה בהם ובשכבה הנסתרת יהיה את הסיווג לכל סרטון "על מה הסרטון?" פייתון? חתולים? או למשל את ה"סגנון של הסרטון" ולוג? דמו?</a:t>
            </a:r>
          </a:p>
          <a:p>
            <a:pPr marL="0" marR="0" lvl="0" indent="0" algn="just" rtl="1">
              <a:lnSpc>
                <a:spcPct val="100000"/>
              </a:lnSpc>
              <a:spcBef>
                <a:spcPts val="0"/>
              </a:spcBef>
              <a:spcAft>
                <a:spcPts val="0"/>
              </a:spcAft>
              <a:buClr>
                <a:srgbClr val="000000"/>
              </a:buClr>
              <a:buSzPts val="1100"/>
              <a:buFont typeface="Arial"/>
              <a:buNone/>
            </a:pPr>
            <a:r>
              <a:rPr lang="he-IL" dirty="0"/>
              <a:t>וכך הקשתות משתפרות ומשתנות כמו שלמדנו ע"י הלמידה הזאת של התוכן – וכך הוא יכול לקבוע למשל מה הסיכוי שבן אדם שצפה בסרטון על </a:t>
            </a:r>
            <a:r>
              <a:rPr lang="en-US" dirty="0"/>
              <a:t>RBM</a:t>
            </a:r>
            <a:r>
              <a:rPr lang="he-IL" dirty="0"/>
              <a:t> ירצה לצפות בסרטון על תכנות בפייתון..</a:t>
            </a:r>
          </a:p>
          <a:p>
            <a:pPr marL="0" marR="0" lvl="0" indent="0" algn="just" rtl="1">
              <a:lnSpc>
                <a:spcPct val="100000"/>
              </a:lnSpc>
              <a:spcBef>
                <a:spcPts val="0"/>
              </a:spcBef>
              <a:spcAft>
                <a:spcPts val="0"/>
              </a:spcAft>
              <a:buClr>
                <a:srgbClr val="000000"/>
              </a:buClr>
              <a:buSzPts val="1100"/>
              <a:buFontTx/>
              <a:buNone/>
            </a:pPr>
            <a:endParaRPr dirty="0"/>
          </a:p>
        </p:txBody>
      </p:sp>
    </p:spTree>
    <p:extLst>
      <p:ext uri="{BB962C8B-B14F-4D97-AF65-F5344CB8AC3E}">
        <p14:creationId xmlns:p14="http://schemas.microsoft.com/office/powerpoint/2010/main" val="466680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he-IL" dirty="0"/>
              <a:t>מה זה בעצם </a:t>
            </a:r>
            <a:r>
              <a:rPr lang="en-US" dirty="0"/>
              <a:t>DEEP BELIEF NET</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כאשר נחבר כמה מכונות בולצמן נקבל </a:t>
            </a:r>
            <a:r>
              <a:rPr lang="en-US" dirty="0"/>
              <a:t>DBN</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השכבה הנסתרת של </a:t>
            </a:r>
            <a:r>
              <a:rPr lang="en-US" dirty="0"/>
              <a:t>RBM</a:t>
            </a:r>
            <a:r>
              <a:rPr lang="he-IL" dirty="0"/>
              <a:t> אחד מהווה את השכבה הגלויה של ה</a:t>
            </a:r>
            <a:r>
              <a:rPr lang="en-US" dirty="0"/>
              <a:t>RBM</a:t>
            </a:r>
            <a:r>
              <a:rPr lang="he-IL" dirty="0"/>
              <a:t> הבא אחריו.</a:t>
            </a:r>
          </a:p>
          <a:p>
            <a:pPr marL="0" marR="0" lvl="0" indent="0" algn="just" rtl="1">
              <a:lnSpc>
                <a:spcPct val="100000"/>
              </a:lnSpc>
              <a:spcBef>
                <a:spcPts val="0"/>
              </a:spcBef>
              <a:spcAft>
                <a:spcPts val="0"/>
              </a:spcAft>
              <a:buClr>
                <a:srgbClr val="000000"/>
              </a:buClr>
              <a:buSzPts val="1100"/>
              <a:buFont typeface="Arial"/>
              <a:buNone/>
            </a:pPr>
            <a:r>
              <a:rPr lang="he-IL" dirty="0"/>
              <a:t>אנחנו מבצעים גם פה </a:t>
            </a:r>
            <a:r>
              <a:rPr lang="en-US" dirty="0"/>
              <a:t>PRE-TRAINING</a:t>
            </a:r>
            <a:r>
              <a:rPr lang="he-IL" dirty="0"/>
              <a:t> ועל פלט של </a:t>
            </a:r>
            <a:r>
              <a:rPr lang="en-US" dirty="0"/>
              <a:t>RBM</a:t>
            </a:r>
            <a:r>
              <a:rPr lang="he-IL" dirty="0"/>
              <a:t> אחד יהיה הקלט של ה</a:t>
            </a:r>
            <a:r>
              <a:rPr lang="en-US" dirty="0"/>
              <a:t>RBM</a:t>
            </a:r>
            <a:r>
              <a:rPr lang="he-IL" dirty="0"/>
              <a:t> הבא - עד שכל השכבות מאומנות אחת אחרי השנייה,  </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לעומת רשתות עמוקות אחרות שלומדות את הדפוסים בהדרגה (קצוות וצורות ואז מתקדמים בשכבות ומזהים כבר תווי פנים)</a:t>
            </a:r>
          </a:p>
          <a:p>
            <a:pPr marL="0" marR="0" lvl="0" indent="0" algn="just" rtl="1">
              <a:lnSpc>
                <a:spcPct val="100000"/>
              </a:lnSpc>
              <a:spcBef>
                <a:spcPts val="0"/>
              </a:spcBef>
              <a:spcAft>
                <a:spcPts val="0"/>
              </a:spcAft>
              <a:buClr>
                <a:srgbClr val="000000"/>
              </a:buClr>
              <a:buSzPts val="1100"/>
              <a:buFont typeface="Arial"/>
              <a:buNone/>
            </a:pPr>
            <a:r>
              <a:rPr lang="he-IL" dirty="0"/>
              <a:t>ה</a:t>
            </a:r>
            <a:r>
              <a:rPr lang="en-US" dirty="0"/>
              <a:t>DBN</a:t>
            </a:r>
            <a:r>
              <a:rPr lang="he-IL" dirty="0"/>
              <a:t> עובד בצורה גלובלית על כל הקלט!  ע"י </a:t>
            </a:r>
            <a:r>
              <a:rPr lang="en-US" dirty="0"/>
              <a:t>fine-tuning</a:t>
            </a:r>
            <a:r>
              <a:rPr lang="he-IL" dirty="0"/>
              <a:t> על כל הקלט ברצף עד שהמודל לאט לאט משתפר.</a:t>
            </a:r>
          </a:p>
          <a:p>
            <a:pPr marL="0" marR="0" lvl="0" indent="0" algn="just" rtl="1">
              <a:lnSpc>
                <a:spcPct val="100000"/>
              </a:lnSpc>
              <a:spcBef>
                <a:spcPts val="0"/>
              </a:spcBef>
              <a:spcAft>
                <a:spcPts val="0"/>
              </a:spcAft>
              <a:buClr>
                <a:srgbClr val="000000"/>
              </a:buClr>
              <a:buSzPts val="1100"/>
              <a:buFont typeface="Arial"/>
              <a:buNone/>
            </a:pPr>
            <a:r>
              <a:rPr lang="he-IL" dirty="0"/>
              <a:t>לדוגמא כמו עדשה של מצלמה שלאט לאט תופסת פוקוס על התמונה.  </a:t>
            </a:r>
          </a:p>
          <a:p>
            <a:pPr marL="0" marR="0" lvl="0" indent="0" algn="just" rtl="1">
              <a:lnSpc>
                <a:spcPct val="100000"/>
              </a:lnSpc>
              <a:spcBef>
                <a:spcPts val="0"/>
              </a:spcBef>
              <a:spcAft>
                <a:spcPts val="0"/>
              </a:spcAft>
              <a:buClr>
                <a:srgbClr val="000000"/>
              </a:buClr>
              <a:buSzPts val="1100"/>
              <a:buFont typeface="Arial"/>
              <a:buNone/>
            </a:pPr>
            <a:r>
              <a:rPr lang="en-US" dirty="0"/>
              <a:t> </a:t>
            </a: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לאחר ה</a:t>
            </a:r>
            <a:r>
              <a:rPr lang="en-US" dirty="0"/>
              <a:t>Fine-tuning</a:t>
            </a:r>
            <a:r>
              <a:rPr lang="he-IL" dirty="0"/>
              <a:t> המודל כבר יודע לזהות דפוסים מובנים, אך אנחנו עדיין לא יודעים איך קוראים לתבניות?</a:t>
            </a:r>
          </a:p>
          <a:p>
            <a:pPr marL="0" marR="0" lvl="0" indent="0" algn="just" rtl="1">
              <a:lnSpc>
                <a:spcPct val="100000"/>
              </a:lnSpc>
              <a:spcBef>
                <a:spcPts val="0"/>
              </a:spcBef>
              <a:spcAft>
                <a:spcPts val="0"/>
              </a:spcAft>
              <a:buClr>
                <a:srgbClr val="000000"/>
              </a:buClr>
              <a:buSzPts val="1100"/>
              <a:buFont typeface="Arial"/>
              <a:buNone/>
            </a:pPr>
            <a:r>
              <a:rPr lang="he-IL" dirty="0"/>
              <a:t>נצטרך להציג לו סט של תוויות – כך שלכל תבנית שזיהה יהיה שם – למזלנו הסט של התוויות יכול להיות ממש קטן לעומת הדטה.</a:t>
            </a:r>
          </a:p>
          <a:p>
            <a:pPr marL="0" marR="0" lvl="0" indent="0" algn="just"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3723277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he-IL" dirty="0"/>
              <a:t>הרשת הזאת עוזרת לגוגל לפתור את בעיות זיהוי התמונה שיש להם </a:t>
            </a:r>
          </a:p>
          <a:p>
            <a:pPr marL="0" marR="0" lvl="0" indent="0" algn="just" rtl="1">
              <a:lnSpc>
                <a:spcPct val="100000"/>
              </a:lnSpc>
              <a:spcBef>
                <a:spcPts val="0"/>
              </a:spcBef>
              <a:spcAft>
                <a:spcPts val="0"/>
              </a:spcAft>
              <a:buClr>
                <a:srgbClr val="000000"/>
              </a:buClr>
              <a:buSzPts val="1100"/>
              <a:buFont typeface="Arial"/>
              <a:buNone/>
            </a:pPr>
            <a:r>
              <a:rPr lang="he-IL" dirty="0"/>
              <a:t>ל</a:t>
            </a:r>
            <a:r>
              <a:rPr lang="en-US" dirty="0"/>
              <a:t>DBN </a:t>
            </a:r>
            <a:r>
              <a:rPr lang="he-IL" dirty="0"/>
              <a:t>יש שיטת אימון המאפשרת לו להתמודד עם השיפוע הנעלם </a:t>
            </a:r>
          </a:p>
          <a:p>
            <a:pPr marL="0" marR="0" lvl="0" indent="0" algn="just" rtl="1">
              <a:lnSpc>
                <a:spcPct val="100000"/>
              </a:lnSpc>
              <a:spcBef>
                <a:spcPts val="0"/>
              </a:spcBef>
              <a:spcAft>
                <a:spcPts val="0"/>
              </a:spcAft>
              <a:buClr>
                <a:srgbClr val="000000"/>
              </a:buClr>
              <a:buSzPts val="1100"/>
              <a:buFont typeface="Arial"/>
              <a:buNone/>
            </a:pPr>
            <a:endParaRPr lang="he-IL" dirty="0"/>
          </a:p>
          <a:p>
            <a:pPr marL="0" marR="0" lvl="0" indent="0" algn="just" rtl="1">
              <a:lnSpc>
                <a:spcPct val="100000"/>
              </a:lnSpc>
              <a:spcBef>
                <a:spcPts val="0"/>
              </a:spcBef>
              <a:spcAft>
                <a:spcPts val="0"/>
              </a:spcAft>
              <a:buClr>
                <a:srgbClr val="000000"/>
              </a:buClr>
              <a:buSzPts val="1100"/>
              <a:buFont typeface="Arial"/>
              <a:buNone/>
            </a:pPr>
            <a:r>
              <a:rPr lang="he-IL" dirty="0"/>
              <a:t>בעצם קוראים לזה "חלופה ל</a:t>
            </a:r>
            <a:r>
              <a:rPr lang="en-US" dirty="0"/>
              <a:t>backpropagation" </a:t>
            </a:r>
            <a:r>
              <a:rPr lang="he-IL" dirty="0"/>
              <a:t>כי רמת הדיוק שלו גבוהה וככה הוא מתמודד עם בעיית השיפוע הנעלם.</a:t>
            </a:r>
          </a:p>
          <a:p>
            <a:pPr marL="0" marR="0" lvl="0" indent="0" algn="just" rtl="1">
              <a:lnSpc>
                <a:spcPct val="100000"/>
              </a:lnSpc>
              <a:spcBef>
                <a:spcPts val="0"/>
              </a:spcBef>
              <a:spcAft>
                <a:spcPts val="0"/>
              </a:spcAft>
              <a:buClr>
                <a:srgbClr val="000000"/>
              </a:buClr>
              <a:buSzPts val="1100"/>
              <a:buFont typeface="Arial"/>
              <a:buNone/>
            </a:pPr>
            <a:endParaRPr dirty="0"/>
          </a:p>
        </p:txBody>
      </p:sp>
    </p:spTree>
    <p:extLst>
      <p:ext uri="{BB962C8B-B14F-4D97-AF65-F5344CB8AC3E}">
        <p14:creationId xmlns:p14="http://schemas.microsoft.com/office/powerpoint/2010/main" val="737030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he-IL" dirty="0"/>
              <a:t>יתרונות ה</a:t>
            </a:r>
            <a:r>
              <a:rPr lang="en-US" dirty="0"/>
              <a:t>DBN</a:t>
            </a:r>
            <a:endParaRPr lang="he-IL" dirty="0"/>
          </a:p>
          <a:p>
            <a:pPr marL="0" marR="0" lvl="0" indent="0" algn="just" rtl="1">
              <a:lnSpc>
                <a:spcPct val="100000"/>
              </a:lnSpc>
              <a:spcBef>
                <a:spcPts val="0"/>
              </a:spcBef>
              <a:spcAft>
                <a:spcPts val="0"/>
              </a:spcAft>
              <a:buClr>
                <a:srgbClr val="000000"/>
              </a:buClr>
              <a:buSzPts val="1100"/>
              <a:buFont typeface="Arial"/>
              <a:buNone/>
            </a:pPr>
            <a:endParaRPr lang="he-IL" dirty="0"/>
          </a:p>
          <a:p>
            <a:pPr marL="171450" marR="0" lvl="0" indent="-171450" algn="just" rtl="1">
              <a:lnSpc>
                <a:spcPct val="100000"/>
              </a:lnSpc>
              <a:spcBef>
                <a:spcPts val="0"/>
              </a:spcBef>
              <a:spcAft>
                <a:spcPts val="0"/>
              </a:spcAft>
              <a:buClr>
                <a:srgbClr val="000000"/>
              </a:buClr>
              <a:buSzPts val="1100"/>
              <a:buFontTx/>
              <a:buChar char="-"/>
            </a:pPr>
            <a:r>
              <a:rPr lang="he-IL" dirty="0"/>
              <a:t>זקוק רק לסט קטן של תוויות, ממש חשוב לאפליקציות ומימושים בעולם האמיתי.</a:t>
            </a:r>
          </a:p>
          <a:p>
            <a:pPr marL="171450" marR="0" lvl="0" indent="-171450" algn="just" rtl="1">
              <a:lnSpc>
                <a:spcPct val="100000"/>
              </a:lnSpc>
              <a:spcBef>
                <a:spcPts val="0"/>
              </a:spcBef>
              <a:spcAft>
                <a:spcPts val="0"/>
              </a:spcAft>
              <a:buClr>
                <a:srgbClr val="000000"/>
              </a:buClr>
              <a:buSzPts val="1100"/>
              <a:buFontTx/>
              <a:buChar char="-"/>
            </a:pPr>
            <a:r>
              <a:rPr lang="he-IL" dirty="0"/>
              <a:t>זמן האימון שלו יכול להיות מושלם בזמן נורמלי ע"י שימש ב</a:t>
            </a:r>
            <a:r>
              <a:rPr lang="en-US" dirty="0"/>
              <a:t>GPU</a:t>
            </a:r>
            <a:endParaRPr lang="he-IL" dirty="0"/>
          </a:p>
          <a:p>
            <a:pPr marL="171450" marR="0" lvl="0" indent="-171450" algn="just" rtl="1">
              <a:lnSpc>
                <a:spcPct val="100000"/>
              </a:lnSpc>
              <a:spcBef>
                <a:spcPts val="0"/>
              </a:spcBef>
              <a:spcAft>
                <a:spcPts val="0"/>
              </a:spcAft>
              <a:buClr>
                <a:srgbClr val="000000"/>
              </a:buClr>
              <a:buSzPts val="1100"/>
              <a:buFontTx/>
              <a:buChar char="-"/>
            </a:pPr>
            <a:r>
              <a:rPr lang="he-IL" dirty="0"/>
              <a:t>יהיה מדויק מאוד אחרי כל השיפורים והטוויקים במשקלות, כל פעם יהיה שיפור נוסף בדיוק</a:t>
            </a:r>
          </a:p>
          <a:p>
            <a:pPr marL="0" marR="0" lvl="0" indent="0" algn="just" rtl="1">
              <a:lnSpc>
                <a:spcPct val="100000"/>
              </a:lnSpc>
              <a:spcBef>
                <a:spcPts val="0"/>
              </a:spcBef>
              <a:spcAft>
                <a:spcPts val="0"/>
              </a:spcAft>
              <a:buClr>
                <a:srgbClr val="000000"/>
              </a:buClr>
              <a:buSzPts val="1100"/>
              <a:buFontTx/>
              <a:buNone/>
            </a:pPr>
            <a:endParaRPr dirty="0"/>
          </a:p>
        </p:txBody>
      </p:sp>
    </p:spTree>
    <p:extLst>
      <p:ext uri="{BB962C8B-B14F-4D97-AF65-F5344CB8AC3E}">
        <p14:creationId xmlns:p14="http://schemas.microsoft.com/office/powerpoint/2010/main" val="40342194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426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לעומת המודלים הקודמים שראינו שעובדים בשיטה </a:t>
            </a:r>
            <a:r>
              <a:rPr lang="en-US" dirty="0"/>
              <a:t>forward net</a:t>
            </a:r>
            <a:endParaRPr lang="he-IL" dirty="0"/>
          </a:p>
          <a:p>
            <a:pPr marL="0" lvl="0" indent="0" algn="r" rtl="1">
              <a:spcBef>
                <a:spcPts val="0"/>
              </a:spcBef>
              <a:spcAft>
                <a:spcPts val="0"/>
              </a:spcAft>
              <a:buNone/>
            </a:pPr>
            <a:r>
              <a:rPr lang="he-IL" dirty="0"/>
              <a:t>זוהי רשת מיוחדת שעובדת עם רצפים של זמן </a:t>
            </a:r>
          </a:p>
          <a:p>
            <a:pPr marL="0" lvl="0" indent="0" algn="r" rtl="1">
              <a:spcBef>
                <a:spcPts val="0"/>
              </a:spcBef>
              <a:spcAft>
                <a:spcPts val="0"/>
              </a:spcAft>
              <a:buNone/>
            </a:pPr>
            <a:r>
              <a:rPr lang="he-IL" dirty="0"/>
              <a:t>פופולרית מאוד לקלטים שהם ברצף זמן כמו רצף של טקסט, רצף של אודיו (הקלטה)</a:t>
            </a:r>
          </a:p>
          <a:p>
            <a:pPr marL="0" lvl="0" indent="0" algn="r" rtl="1">
              <a:spcBef>
                <a:spcPts val="0"/>
              </a:spcBef>
              <a:spcAft>
                <a:spcPts val="0"/>
              </a:spcAft>
              <a:buNone/>
            </a:pPr>
            <a:r>
              <a:rPr lang="he-IL" dirty="0"/>
              <a:t>משתמשים בהם הרבה לזיהוי דיבור, תרגום שפות, חיזוי מניות, אפילו זיהוי תמונות, אך המקום הכי חזק שלה בעצם זה הרצפים של זמן</a:t>
            </a:r>
            <a:endParaRPr lang="he-IL" sz="1100" dirty="0"/>
          </a:p>
          <a:p>
            <a:pPr marL="0" lvl="0" indent="0" algn="just" rtl="1">
              <a:spcBef>
                <a:spcPts val="0"/>
              </a:spcBef>
              <a:spcAft>
                <a:spcPts val="0"/>
              </a:spcAft>
              <a:buNone/>
            </a:pPr>
            <a:endParaRPr lang="he-IL" sz="1100" dirty="0"/>
          </a:p>
          <a:p>
            <a:pPr marL="0" lvl="0" indent="0" algn="just" rtl="1">
              <a:spcBef>
                <a:spcPts val="0"/>
              </a:spcBef>
              <a:spcAft>
                <a:spcPts val="0"/>
              </a:spcAft>
              <a:buNone/>
            </a:pPr>
            <a:r>
              <a:rPr lang="he-IL" sz="1100" dirty="0"/>
              <a:t>התמונה מימין – דוגמא אמיתית מהפייסבוק של גל (ברגע שלוחצים על </a:t>
            </a:r>
            <a:r>
              <a:rPr lang="en-US" sz="1100" dirty="0"/>
              <a:t>inspect</a:t>
            </a:r>
            <a:r>
              <a:rPr lang="he-IL" sz="1100" dirty="0"/>
              <a:t> על התמונה שהעליתי רואים את המערכת בפייסבוק מזהה בדיוק מה יש בתמונה</a:t>
            </a:r>
          </a:p>
          <a:p>
            <a:pPr marL="0" lvl="0" indent="0" algn="just" rtl="1">
              <a:spcBef>
                <a:spcPts val="0"/>
              </a:spcBef>
              <a:spcAft>
                <a:spcPts val="0"/>
              </a:spcAft>
              <a:buNone/>
            </a:pPr>
            <a:r>
              <a:rPr lang="he-IL" sz="1100" dirty="0"/>
              <a:t>("יתכן תמונה של מלטזי בתוך מבנה") </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3249151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IL" sz="2430" baseline="0" dirty="0"/>
              <a:t>הקדמה </a:t>
            </a:r>
          </a:p>
          <a:p>
            <a:pPr marL="0" marR="0" lvl="0" indent="0" algn="r" rtl="1">
              <a:lnSpc>
                <a:spcPct val="100000"/>
              </a:lnSpc>
              <a:spcBef>
                <a:spcPts val="0"/>
              </a:spcBef>
              <a:spcAft>
                <a:spcPts val="0"/>
              </a:spcAft>
              <a:buClr>
                <a:srgbClr val="000000"/>
              </a:buClr>
              <a:buSzPts val="1100"/>
              <a:buFont typeface="Arial"/>
              <a:buNone/>
            </a:pPr>
            <a:r>
              <a:rPr lang="he-IL" sz="2430" baseline="0" dirty="0"/>
              <a:t>שלום שמי </a:t>
            </a:r>
            <a:r>
              <a:rPr lang="he-IL" sz="2430" baseline="0" dirty="0" err="1"/>
              <a:t>גלחהלכחהלגי</a:t>
            </a:r>
            <a:r>
              <a:rPr lang="he-IL" sz="2430" baseline="0" dirty="0"/>
              <a:t>....</a:t>
            </a:r>
          </a:p>
          <a:p>
            <a:pPr marL="0" marR="0" lvl="0" indent="0" algn="r" rtl="1">
              <a:lnSpc>
                <a:spcPct val="100000"/>
              </a:lnSpc>
              <a:spcBef>
                <a:spcPts val="0"/>
              </a:spcBef>
              <a:spcAft>
                <a:spcPts val="0"/>
              </a:spcAft>
              <a:buClr>
                <a:srgbClr val="000000"/>
              </a:buClr>
              <a:buSzPts val="1100"/>
              <a:buFont typeface="Arial"/>
              <a:buNone/>
            </a:pPr>
            <a:endParaRPr lang="he-IL" sz="2430" baseline="0" dirty="0"/>
          </a:p>
          <a:p>
            <a:pPr marL="0" marR="0" lvl="0" indent="0" algn="r" rtl="1">
              <a:lnSpc>
                <a:spcPct val="100000"/>
              </a:lnSpc>
              <a:spcBef>
                <a:spcPts val="0"/>
              </a:spcBef>
              <a:spcAft>
                <a:spcPts val="0"/>
              </a:spcAft>
              <a:buClr>
                <a:srgbClr val="000000"/>
              </a:buClr>
              <a:buSzPts val="1100"/>
              <a:buFont typeface="Arial"/>
              <a:buNone/>
            </a:pPr>
            <a:r>
              <a:rPr lang="he-IL" sz="2430" baseline="0" dirty="0"/>
              <a:t>בהרצאה של היום נעבור על </a:t>
            </a:r>
          </a:p>
          <a:p>
            <a:pPr marL="0" marR="0" lvl="0" indent="0" algn="r" rtl="1">
              <a:lnSpc>
                <a:spcPct val="100000"/>
              </a:lnSpc>
              <a:spcBef>
                <a:spcPts val="0"/>
              </a:spcBef>
              <a:spcAft>
                <a:spcPts val="0"/>
              </a:spcAft>
              <a:buClr>
                <a:srgbClr val="000000"/>
              </a:buClr>
              <a:buSzPts val="1100"/>
              <a:buFont typeface="Arial"/>
              <a:buNone/>
            </a:pPr>
            <a:r>
              <a:rPr lang="he-IL" sz="2430" baseline="0" dirty="0"/>
              <a:t>4 מודלים שונים רשתות נוירונים למידה עמוקה </a:t>
            </a:r>
          </a:p>
          <a:p>
            <a:pPr marL="0" marR="0" lvl="0" indent="0" algn="r" rtl="1">
              <a:lnSpc>
                <a:spcPct val="100000"/>
              </a:lnSpc>
              <a:spcBef>
                <a:spcPts val="0"/>
              </a:spcBef>
              <a:spcAft>
                <a:spcPts val="0"/>
              </a:spcAft>
              <a:buClr>
                <a:srgbClr val="000000"/>
              </a:buClr>
              <a:buSzPts val="1100"/>
              <a:buFont typeface="Arial"/>
              <a:buNone/>
            </a:pPr>
            <a:r>
              <a:rPr lang="he-IL" sz="2430" baseline="0" dirty="0"/>
              <a:t>ואחריהם 4 בעיות חשובות שעולות בעת ניתוח ביג דטה – חוקרים ומחקרים שונים שנעזרים במודלים האלה כדי להגיע לפתרונות</a:t>
            </a:r>
          </a:p>
          <a:p>
            <a:pPr marL="0" marR="0" lvl="0" indent="0" algn="r" rtl="1">
              <a:lnSpc>
                <a:spcPct val="100000"/>
              </a:lnSpc>
              <a:spcBef>
                <a:spcPts val="0"/>
              </a:spcBef>
              <a:spcAft>
                <a:spcPts val="0"/>
              </a:spcAft>
              <a:buClr>
                <a:srgbClr val="000000"/>
              </a:buClr>
              <a:buSzPts val="1100"/>
              <a:buFont typeface="Arial"/>
              <a:buNone/>
            </a:pPr>
            <a:endParaRPr lang="he-IL" sz="2430" baseline="0" dirty="0"/>
          </a:p>
          <a:p>
            <a:pPr marL="0" marR="0" lvl="0" indent="0" algn="r" rtl="1">
              <a:lnSpc>
                <a:spcPct val="100000"/>
              </a:lnSpc>
              <a:spcBef>
                <a:spcPts val="0"/>
              </a:spcBef>
              <a:spcAft>
                <a:spcPts val="0"/>
              </a:spcAft>
              <a:buClr>
                <a:srgbClr val="000000"/>
              </a:buClr>
              <a:buSzPts val="1100"/>
              <a:buFont typeface="Arial"/>
              <a:buNone/>
            </a:pPr>
            <a:r>
              <a:rPr lang="he-IL" sz="2430" baseline="0" dirty="0"/>
              <a:t>אבל קודם כל נתחיל בכמה מושגים חשובים ממש כדי להבין את כל המשך ההרצאה </a:t>
            </a:r>
            <a:endParaRPr sz="2430" baseline="0" dirty="0"/>
          </a:p>
        </p:txBody>
      </p:sp>
    </p:spTree>
    <p:extLst>
      <p:ext uri="{BB962C8B-B14F-4D97-AF65-F5344CB8AC3E}">
        <p14:creationId xmlns:p14="http://schemas.microsoft.com/office/powerpoint/2010/main" val="30014189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תמונה שמייצגת את המבנה של הרשת </a:t>
            </a:r>
          </a:p>
          <a:p>
            <a:pPr marL="158750" indent="0" algn="r" rtl="1">
              <a:buNone/>
            </a:pPr>
            <a:r>
              <a:rPr lang="he-IL" dirty="0"/>
              <a:t>בצד שמאל של התמונה זה בעצם המבנה עם הלולאה כאשר "פותחים" את הלולאה</a:t>
            </a:r>
          </a:p>
          <a:p>
            <a:pPr marL="158750" indent="0" algn="r" rtl="1">
              <a:buNone/>
            </a:pPr>
            <a:r>
              <a:rPr lang="he-IL" dirty="0"/>
              <a:t>זה כמו שאנחנו מכירים מתחילם ב</a:t>
            </a:r>
            <a:r>
              <a:rPr lang="en-US" dirty="0"/>
              <a:t>t</a:t>
            </a:r>
            <a:r>
              <a:rPr lang="he-IL" dirty="0"/>
              <a:t> וכל איטרציה זה בעצם </a:t>
            </a:r>
            <a:r>
              <a:rPr lang="en-US" dirty="0"/>
              <a:t>t+1</a:t>
            </a:r>
            <a:endParaRPr lang="he-IL" dirty="0"/>
          </a:p>
          <a:p>
            <a:pPr marL="158750" indent="0" algn="r" rtl="1">
              <a:buNone/>
            </a:pPr>
            <a:endParaRPr lang="he-IL" dirty="0"/>
          </a:p>
          <a:p>
            <a:pPr marL="158750" indent="0" algn="r" rtl="1">
              <a:buNone/>
            </a:pPr>
            <a:r>
              <a:rPr lang="he-IL" dirty="0"/>
              <a:t>כל מיני סוגי פונקציות הפעלה – למשל </a:t>
            </a:r>
            <a:r>
              <a:rPr lang="en-US" dirty="0"/>
              <a:t>sigmoid</a:t>
            </a:r>
            <a:r>
              <a:rPr lang="he-IL" dirty="0"/>
              <a:t> ...</a:t>
            </a:r>
          </a:p>
          <a:p>
            <a:pPr marL="158750" indent="0" algn="r" rtl="1">
              <a:buNone/>
            </a:pPr>
            <a:r>
              <a:rPr lang="he-IL" dirty="0"/>
              <a:t>ולמטה דוגמא לפונקציית ההפסד </a:t>
            </a:r>
          </a:p>
        </p:txBody>
      </p:sp>
    </p:spTree>
    <p:extLst>
      <p:ext uri="{BB962C8B-B14F-4D97-AF65-F5344CB8AC3E}">
        <p14:creationId xmlns:p14="http://schemas.microsoft.com/office/powerpoint/2010/main" val="2934054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lang="he-IL" dirty="0"/>
          </a:p>
          <a:p>
            <a:pPr marL="0" lvl="0" indent="0" algn="r" rtl="1">
              <a:spcBef>
                <a:spcPts val="0"/>
              </a:spcBef>
              <a:spcAft>
                <a:spcPts val="0"/>
              </a:spcAft>
              <a:buNone/>
            </a:pPr>
            <a:r>
              <a:rPr lang="he-IL" dirty="0"/>
              <a:t>זהו מודל עם שכבה אחת שפועל בצורה רקורסיבית, בכל איטרציה השכבה מעבירה לעצמה את הפלט </a:t>
            </a:r>
          </a:p>
          <a:p>
            <a:pPr marL="0" lvl="0" indent="0" algn="r" rtl="1">
              <a:spcBef>
                <a:spcPts val="0"/>
              </a:spcBef>
              <a:spcAft>
                <a:spcPts val="0"/>
              </a:spcAft>
              <a:buNone/>
            </a:pPr>
            <a:r>
              <a:rPr lang="he-IL" dirty="0"/>
              <a:t>ושמרת ב</a:t>
            </a:r>
            <a:r>
              <a:rPr lang="en-US" dirty="0"/>
              <a:t>state</a:t>
            </a:r>
            <a:r>
              <a:rPr lang="he-IL" dirty="0"/>
              <a:t> את הפלטים הקודמים – עד שהקלט נגמר.</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סובל מ"זיכרון קצר"</a:t>
            </a:r>
            <a:endParaRPr dirty="0"/>
          </a:p>
        </p:txBody>
      </p:sp>
    </p:spTree>
    <p:extLst>
      <p:ext uri="{BB962C8B-B14F-4D97-AF65-F5344CB8AC3E}">
        <p14:creationId xmlns:p14="http://schemas.microsoft.com/office/powerpoint/2010/main" val="36460850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יש להם קונספט שקוראים לו </a:t>
            </a:r>
            <a:r>
              <a:rPr lang="en-US" dirty="0"/>
              <a:t>sequential memory</a:t>
            </a:r>
            <a:endParaRPr lang="he-IL" dirty="0"/>
          </a:p>
          <a:p>
            <a:pPr marL="0" lvl="0" indent="0" algn="r" rtl="1">
              <a:spcBef>
                <a:spcPts val="0"/>
              </a:spcBef>
              <a:spcAft>
                <a:spcPts val="0"/>
              </a:spcAft>
              <a:buNone/>
            </a:pPr>
            <a:r>
              <a:rPr lang="he-IL" dirty="0"/>
              <a:t>שבעצם אומר זיכרון לרצפים – </a:t>
            </a:r>
          </a:p>
          <a:p>
            <a:pPr marL="0" lvl="0" indent="0" algn="r" rtl="1">
              <a:spcBef>
                <a:spcPts val="0"/>
              </a:spcBef>
              <a:spcAft>
                <a:spcPts val="0"/>
              </a:spcAft>
              <a:buNone/>
            </a:pPr>
            <a:r>
              <a:rPr lang="he-IL" dirty="0"/>
              <a:t>דוגמא טובה להבין את הקונספט הזה </a:t>
            </a:r>
            <a:r>
              <a:rPr lang="en-US" dirty="0"/>
              <a:t>sequential memory</a:t>
            </a:r>
            <a:r>
              <a:rPr lang="he-IL" dirty="0"/>
              <a:t> אנחנו מבקשים ממכם להגיד את </a:t>
            </a:r>
            <a:r>
              <a:rPr lang="he-IL" dirty="0" err="1"/>
              <a:t>הא'ב</a:t>
            </a:r>
            <a:r>
              <a:rPr lang="he-IL" dirty="0"/>
              <a:t>' בראש או בע"פ </a:t>
            </a:r>
          </a:p>
          <a:p>
            <a:pPr marL="0" lvl="0" indent="0" algn="r" rtl="1">
              <a:spcBef>
                <a:spcPts val="0"/>
              </a:spcBef>
              <a:spcAft>
                <a:spcPts val="0"/>
              </a:spcAft>
              <a:buNone/>
            </a:pPr>
            <a:r>
              <a:rPr lang="he-IL" dirty="0"/>
              <a:t>זה היה קל נכון?</a:t>
            </a:r>
          </a:p>
          <a:p>
            <a:pPr marL="0" lvl="0" indent="0" algn="r" rtl="1">
              <a:spcBef>
                <a:spcPts val="0"/>
              </a:spcBef>
              <a:spcAft>
                <a:spcPts val="0"/>
              </a:spcAft>
              <a:buNone/>
            </a:pPr>
            <a:r>
              <a:rPr lang="he-IL" dirty="0"/>
              <a:t>עכשיו תנסו להגיד את </a:t>
            </a:r>
            <a:r>
              <a:rPr lang="he-IL" dirty="0" err="1"/>
              <a:t>הא'ב</a:t>
            </a:r>
            <a:r>
              <a:rPr lang="he-IL" dirty="0"/>
              <a:t>' לאחור באותה מהירות</a:t>
            </a:r>
          </a:p>
          <a:p>
            <a:pPr marL="0" lvl="0" indent="0" algn="r" rtl="1">
              <a:spcBef>
                <a:spcPts val="0"/>
              </a:spcBef>
              <a:spcAft>
                <a:spcPts val="0"/>
              </a:spcAft>
              <a:buNone/>
            </a:pPr>
            <a:r>
              <a:rPr lang="he-IL" dirty="0"/>
              <a:t>בטוח שזה היה הרבה יותר קשה </a:t>
            </a:r>
          </a:p>
          <a:p>
            <a:pPr marL="0" lvl="0" indent="0" algn="r" rtl="1">
              <a:spcBef>
                <a:spcPts val="0"/>
              </a:spcBef>
              <a:spcAft>
                <a:spcPts val="0"/>
              </a:spcAft>
              <a:buNone/>
            </a:pPr>
            <a:r>
              <a:rPr lang="he-IL" dirty="0"/>
              <a:t>אלא אם כן לא התאמנתם על הרצף הזה לפני, להגיד אותו פתאום בלי הכנה יהיה ממש </a:t>
            </a:r>
            <a:r>
              <a:rPr lang="he-IL" dirty="0" err="1"/>
              <a:t>ממש</a:t>
            </a:r>
            <a:r>
              <a:rPr lang="he-IL" dirty="0"/>
              <a:t> מסובך </a:t>
            </a:r>
          </a:p>
        </p:txBody>
      </p:sp>
    </p:spTree>
    <p:extLst>
      <p:ext uri="{BB962C8B-B14F-4D97-AF65-F5344CB8AC3E}">
        <p14:creationId xmlns:p14="http://schemas.microsoft.com/office/powerpoint/2010/main" val="7978999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מבנה ה</a:t>
            </a:r>
            <a:r>
              <a:rPr lang="en-US" dirty="0"/>
              <a:t>RNN</a:t>
            </a:r>
            <a:r>
              <a:rPr lang="he-IL" dirty="0"/>
              <a:t> הוא כמו שאנחנו מכירים שכבת קלט , בפנים שכבה נסתרת או שכבות נסתרות </a:t>
            </a:r>
          </a:p>
          <a:p>
            <a:pPr marL="0" lvl="0" indent="0" algn="r" rtl="1">
              <a:spcBef>
                <a:spcPts val="0"/>
              </a:spcBef>
              <a:spcAft>
                <a:spcPts val="0"/>
              </a:spcAft>
              <a:buNone/>
            </a:pPr>
            <a:r>
              <a:rPr lang="he-IL" dirty="0"/>
              <a:t>ושכבת פלט. </a:t>
            </a:r>
          </a:p>
          <a:p>
            <a:pPr marL="0" lvl="0" indent="0" algn="r" rtl="1">
              <a:spcBef>
                <a:spcPts val="0"/>
              </a:spcBef>
              <a:spcAft>
                <a:spcPts val="0"/>
              </a:spcAft>
              <a:buNone/>
            </a:pPr>
            <a:r>
              <a:rPr lang="he-IL" dirty="0"/>
              <a:t>מה שמייחד את ה</a:t>
            </a:r>
            <a:r>
              <a:rPr lang="en-US" dirty="0"/>
              <a:t>RNN</a:t>
            </a:r>
            <a:r>
              <a:rPr lang="he-IL" dirty="0"/>
              <a:t> שיש בה מנגנון של לולאה שמאפשרת לה לשמור את הדטה, ובכל איטרציה להעביר אותו ולהוסיף אותו </a:t>
            </a:r>
            <a:r>
              <a:rPr lang="he-IL" dirty="0" err="1"/>
              <a:t>לדטה</a:t>
            </a:r>
            <a:r>
              <a:rPr lang="he-IL" dirty="0"/>
              <a:t> ממוקדם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דוגמא של ה</a:t>
            </a:r>
            <a:r>
              <a:rPr lang="en-US" dirty="0" err="1"/>
              <a:t>chatBot</a:t>
            </a:r>
            <a:r>
              <a:rPr lang="he-IL" dirty="0"/>
              <a:t> למשל – אנחנו רוצים בוט שיודע לזהות את הכוונה של המשתמש ע"י הקלט שלו </a:t>
            </a:r>
          </a:p>
          <a:p>
            <a:pPr marL="0" lvl="0" indent="0" algn="r" rtl="1">
              <a:spcBef>
                <a:spcPts val="0"/>
              </a:spcBef>
              <a:spcAft>
                <a:spcPts val="0"/>
              </a:spcAft>
              <a:buNone/>
            </a:pPr>
            <a:r>
              <a:rPr lang="he-IL" dirty="0"/>
              <a:t>אז למשל נראה שקיבלנו את המשפט </a:t>
            </a:r>
            <a:r>
              <a:rPr lang="en-US" dirty="0"/>
              <a:t>“what time it is?”</a:t>
            </a:r>
            <a:r>
              <a:rPr lang="he-IL" dirty="0"/>
              <a:t> נחלק את המשפט ל</a:t>
            </a:r>
            <a:r>
              <a:rPr lang="en-US" dirty="0"/>
              <a:t>chunks</a:t>
            </a:r>
            <a:r>
              <a:rPr lang="he-IL" dirty="0"/>
              <a:t> של מילים, אז באיטרציה הראשונה הכנסנו את המילה </a:t>
            </a:r>
            <a:r>
              <a:rPr lang="en-US" dirty="0"/>
              <a:t>what</a:t>
            </a:r>
            <a:r>
              <a:rPr lang="he-IL" dirty="0"/>
              <a:t> ל</a:t>
            </a:r>
            <a:r>
              <a:rPr lang="en-US" dirty="0"/>
              <a:t>state</a:t>
            </a:r>
            <a:endParaRPr lang="he-IL" dirty="0"/>
          </a:p>
          <a:p>
            <a:pPr marL="0" lvl="0" indent="0" algn="r" rtl="1">
              <a:spcBef>
                <a:spcPts val="0"/>
              </a:spcBef>
              <a:spcAft>
                <a:spcPts val="0"/>
              </a:spcAft>
              <a:buNone/>
            </a:pPr>
            <a:r>
              <a:rPr lang="he-IL" dirty="0"/>
              <a:t>לאחר מכן את המילה </a:t>
            </a:r>
            <a:r>
              <a:rPr lang="en-US" dirty="0"/>
              <a:t>time</a:t>
            </a:r>
            <a:r>
              <a:rPr lang="he-IL" dirty="0"/>
              <a:t> ובינתיים ישלנו ב</a:t>
            </a:r>
            <a:r>
              <a:rPr lang="en-US" dirty="0"/>
              <a:t>state</a:t>
            </a:r>
            <a:r>
              <a:rPr lang="he-IL" dirty="0"/>
              <a:t> את המילים </a:t>
            </a:r>
            <a:r>
              <a:rPr lang="en-US" dirty="0"/>
              <a:t>what</a:t>
            </a:r>
            <a:r>
              <a:rPr lang="he-IL" dirty="0"/>
              <a:t> ו</a:t>
            </a:r>
            <a:r>
              <a:rPr lang="en-US" dirty="0"/>
              <a:t>time</a:t>
            </a:r>
            <a:r>
              <a:rPr lang="he-IL" dirty="0"/>
              <a:t>, אחרי שעברנו על כל הקלט והכנסנו את כולו עד ל"?" ה</a:t>
            </a:r>
            <a:r>
              <a:rPr lang="en-US" dirty="0"/>
              <a:t>RNN</a:t>
            </a:r>
            <a:r>
              <a:rPr lang="he-IL" dirty="0"/>
              <a:t> בעצם סיימה לעבוד </a:t>
            </a:r>
          </a:p>
          <a:p>
            <a:pPr marL="0" lvl="0" indent="0" algn="r" rtl="1">
              <a:spcBef>
                <a:spcPts val="0"/>
              </a:spcBef>
              <a:spcAft>
                <a:spcPts val="0"/>
              </a:spcAft>
              <a:buNone/>
            </a:pPr>
            <a:r>
              <a:rPr lang="he-IL" dirty="0"/>
              <a:t>וצריכה לעביר ל</a:t>
            </a:r>
            <a:r>
              <a:rPr lang="en-US" dirty="0"/>
              <a:t>NN</a:t>
            </a:r>
            <a:r>
              <a:rPr lang="he-IL" dirty="0"/>
              <a:t> את הפלט שלה וככה מסתיים התהליך ע"י העיבוד של המשפט ובעצם גילינו שהכוונה של המשתמש הייתה לוודא מה השעה?</a:t>
            </a:r>
          </a:p>
        </p:txBody>
      </p:sp>
    </p:spTree>
    <p:extLst>
      <p:ext uri="{BB962C8B-B14F-4D97-AF65-F5344CB8AC3E}">
        <p14:creationId xmlns:p14="http://schemas.microsoft.com/office/powerpoint/2010/main" val="36291198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US" dirty="0"/>
              <a:t>RNN</a:t>
            </a:r>
            <a:r>
              <a:rPr lang="he-IL" dirty="0"/>
              <a:t> סובל מבעיית הזיכרון הקצר" בגלל בעיית הגרדיאנט</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לא ניכנס לבעיית הגרדיאנט אך בגדול – זה קורה בגלל שלב ה</a:t>
            </a:r>
            <a:r>
              <a:rPr lang="en-US" dirty="0"/>
              <a:t>backpropagation</a:t>
            </a:r>
            <a:r>
              <a:rPr lang="he-IL" dirty="0"/>
              <a:t> כאשר השיפוע בצורה אקספוננציאלית קטן ולא משפר בעצם את השכבה הראשונות</a:t>
            </a:r>
          </a:p>
          <a:p>
            <a:pPr marL="0" lvl="0" indent="0" algn="r" rtl="1">
              <a:spcBef>
                <a:spcPts val="0"/>
              </a:spcBef>
              <a:spcAft>
                <a:spcPts val="0"/>
              </a:spcAft>
              <a:buNone/>
            </a:pPr>
            <a:r>
              <a:rPr lang="he-IL" dirty="0"/>
              <a:t>כי עד שהוא מגיע אליהן הוא כבר לא מספר משמעותי מספיק כדי להוות שינוי. </a:t>
            </a:r>
          </a:p>
          <a:p>
            <a:pPr marL="0" lvl="0" indent="0" algn="r" rtl="1">
              <a:spcBef>
                <a:spcPts val="0"/>
              </a:spcBef>
              <a:spcAft>
                <a:spcPts val="0"/>
              </a:spcAft>
              <a:buNone/>
            </a:pPr>
            <a:r>
              <a:rPr lang="he-IL" dirty="0"/>
              <a:t>למשל בדוגמא של </a:t>
            </a:r>
            <a:r>
              <a:rPr lang="he-IL" dirty="0" err="1"/>
              <a:t>הבוט</a:t>
            </a:r>
            <a:r>
              <a:rPr lang="he-IL" dirty="0"/>
              <a:t> שלנו אפשר לראות את ה</a:t>
            </a:r>
            <a:r>
              <a:rPr lang="en-US" dirty="0"/>
              <a:t>state</a:t>
            </a:r>
            <a:r>
              <a:rPr lang="he-IL" dirty="0"/>
              <a:t> הסופי אחרי שכל המילים נכנסו</a:t>
            </a:r>
          </a:p>
          <a:p>
            <a:pPr marL="0" lvl="0" indent="0" algn="r" rtl="1">
              <a:spcBef>
                <a:spcPts val="0"/>
              </a:spcBef>
              <a:spcAft>
                <a:spcPts val="0"/>
              </a:spcAft>
              <a:buNone/>
            </a:pPr>
            <a:r>
              <a:rPr lang="he-IL" dirty="0"/>
              <a:t>בעצם לאט </a:t>
            </a:r>
            <a:r>
              <a:rPr lang="he-IL" dirty="0" err="1"/>
              <a:t>לאט</a:t>
            </a:r>
            <a:r>
              <a:rPr lang="he-IL" dirty="0"/>
              <a:t> כשה</a:t>
            </a:r>
            <a:r>
              <a:rPr lang="en-US" dirty="0"/>
              <a:t>RNN</a:t>
            </a:r>
            <a:r>
              <a:rPr lang="he-IL" dirty="0"/>
              <a:t> מתקדם בצעדים שלו – נהיה לו יותר קשה לשמור על המידע מהצעדים הקודמים כמו שאתם יכולים לראות</a:t>
            </a:r>
          </a:p>
          <a:p>
            <a:pPr marL="0" lvl="0" indent="0" algn="r" rtl="1">
              <a:spcBef>
                <a:spcPts val="0"/>
              </a:spcBef>
              <a:spcAft>
                <a:spcPts val="0"/>
              </a:spcAft>
              <a:buNone/>
            </a:pPr>
            <a:r>
              <a:rPr lang="he-IL" dirty="0"/>
              <a:t>המידע מהמילים הראשונות </a:t>
            </a:r>
            <a:r>
              <a:rPr lang="en-US" dirty="0"/>
              <a:t>what</a:t>
            </a:r>
            <a:r>
              <a:rPr lang="he-IL" dirty="0"/>
              <a:t> ו </a:t>
            </a:r>
            <a:r>
              <a:rPr lang="en-US" dirty="0"/>
              <a:t>time</a:t>
            </a:r>
            <a:r>
              <a:rPr lang="he-IL" dirty="0"/>
              <a:t> כמעט ולא נמצאות ב</a:t>
            </a:r>
            <a:r>
              <a:rPr lang="en-US" dirty="0"/>
              <a:t>state</a:t>
            </a:r>
            <a:r>
              <a:rPr lang="he-IL" dirty="0"/>
              <a:t> הזה</a:t>
            </a:r>
          </a:p>
          <a:p>
            <a:pPr marL="0" lvl="0" indent="0" algn="r" rtl="1">
              <a:spcBef>
                <a:spcPts val="0"/>
              </a:spcBef>
              <a:spcAft>
                <a:spcPts val="0"/>
              </a:spcAft>
              <a:buNone/>
            </a:pPr>
            <a:endParaRPr lang="en-US" dirty="0"/>
          </a:p>
          <a:p>
            <a:pPr marL="0" lvl="0" indent="0" algn="r" rtl="1">
              <a:spcBef>
                <a:spcPts val="0"/>
              </a:spcBef>
              <a:spcAft>
                <a:spcPts val="0"/>
              </a:spcAft>
              <a:buNone/>
            </a:pPr>
            <a:r>
              <a:rPr lang="he-IL" dirty="0"/>
              <a:t>לכן הוא משתמש באלגוריתמים לשיפור הזיכרון כמו </a:t>
            </a:r>
            <a:r>
              <a:rPr lang="en-US" dirty="0"/>
              <a:t>LSTM</a:t>
            </a:r>
            <a:r>
              <a:rPr lang="he-IL" dirty="0"/>
              <a:t> או </a:t>
            </a:r>
            <a:r>
              <a:rPr lang="en-US" dirty="0"/>
              <a:t>GRU</a:t>
            </a:r>
            <a:r>
              <a:rPr lang="he-IL" dirty="0"/>
              <a:t> הם מסוגלים לשמור לטווח ארוך בעזרת מנגנון שנקרא "שערים" </a:t>
            </a:r>
            <a:r>
              <a:rPr lang="en-US" dirty="0"/>
              <a:t>gates</a:t>
            </a:r>
            <a:endParaRPr lang="he-IL" dirty="0"/>
          </a:p>
          <a:p>
            <a:pPr marL="0" lvl="0" indent="0" algn="r" rtl="1">
              <a:spcBef>
                <a:spcPts val="0"/>
              </a:spcBef>
              <a:spcAft>
                <a:spcPts val="0"/>
              </a:spcAft>
              <a:buNone/>
            </a:pPr>
            <a:r>
              <a:rPr lang="he-IL" dirty="0"/>
              <a:t>שהם מנגנון שלומד בעצם איזה מידע להוסיף או למחוק ל</a:t>
            </a:r>
            <a:r>
              <a:rPr lang="en-US" dirty="0"/>
              <a:t>state</a:t>
            </a:r>
            <a:r>
              <a:rPr lang="he-IL" dirty="0"/>
              <a:t> המוסתר – בזכות היכולת הזאת זיכרון לטווח קצר הוא כבר לא בעיה בשבילם</a:t>
            </a:r>
          </a:p>
          <a:p>
            <a:pPr marL="0" lvl="0" indent="0" algn="r" rtl="1">
              <a:spcBef>
                <a:spcPts val="0"/>
              </a:spcBef>
              <a:spcAft>
                <a:spcPts val="0"/>
              </a:spcAft>
              <a:buNone/>
            </a:pPr>
            <a:endParaRPr lang="he-IL" dirty="0"/>
          </a:p>
        </p:txBody>
      </p:sp>
    </p:spTree>
    <p:extLst>
      <p:ext uri="{BB962C8B-B14F-4D97-AF65-F5344CB8AC3E}">
        <p14:creationId xmlns:p14="http://schemas.microsoft.com/office/powerpoint/2010/main" val="3541611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95155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just" rtl="1">
              <a:buNone/>
            </a:pPr>
            <a:r>
              <a:rPr lang="he-IL" sz="1200" b="1" i="0" u="none" strike="noStrike" cap="none" dirty="0">
                <a:solidFill>
                  <a:srgbClr val="000000"/>
                </a:solidFill>
                <a:effectLst/>
                <a:latin typeface="Arial"/>
                <a:ea typeface="Arial"/>
                <a:cs typeface="Arial"/>
                <a:sym typeface="Arial"/>
              </a:rPr>
              <a:t>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en-US" sz="1200" b="1" i="0" u="sng" strike="noStrike" cap="none" dirty="0">
                <a:solidFill>
                  <a:srgbClr val="000000"/>
                </a:solidFill>
                <a:effectLst/>
                <a:latin typeface="Arial"/>
                <a:ea typeface="Arial"/>
                <a:cs typeface="Arial"/>
                <a:sym typeface="Arial"/>
              </a:rPr>
              <a:t>Convolutional neural network </a:t>
            </a:r>
            <a:r>
              <a:rPr lang="he-IL" sz="1200" b="1" i="0" u="sng" strike="noStrike" cap="none" dirty="0">
                <a:solidFill>
                  <a:srgbClr val="000000"/>
                </a:solidFill>
                <a:effectLst/>
                <a:latin typeface="Arial"/>
                <a:ea typeface="Arial"/>
                <a:cs typeface="Arial"/>
                <a:sym typeface="Arial"/>
              </a:rPr>
              <a:t>–</a:t>
            </a:r>
            <a:r>
              <a:rPr lang="he-IL" sz="1200" b="0" i="0" u="none" strike="noStrike" cap="none" dirty="0">
                <a:solidFill>
                  <a:srgbClr val="000000"/>
                </a:solidFill>
                <a:effectLst/>
                <a:latin typeface="Arial"/>
                <a:ea typeface="Arial"/>
                <a:cs typeface="Arial"/>
                <a:sym typeface="Arial"/>
              </a:rPr>
              <a:t> רשתות נוירונים מפותלות</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he-IL" sz="1200" b="0" i="0" u="none" strike="noStrike" cap="none" dirty="0">
                <a:solidFill>
                  <a:srgbClr val="000000"/>
                </a:solidFill>
                <a:effectLst/>
                <a:latin typeface="Arial"/>
                <a:ea typeface="Arial"/>
                <a:cs typeface="Arial"/>
                <a:sym typeface="Arial"/>
              </a:rPr>
              <a:t>פופולרית לניתוח תמונות, גם משמשת לניתוח סוגי דטה אחרים או סיווג בעיות , ישלהם ייחוד מסוים לזיהוי תבניות.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he-IL" sz="1200" b="0" i="0" u="none" strike="noStrike" cap="none" dirty="0">
                <a:solidFill>
                  <a:srgbClr val="000000"/>
                </a:solidFill>
                <a:effectLst/>
                <a:latin typeface="Arial"/>
                <a:ea typeface="Arial"/>
                <a:cs typeface="Arial"/>
                <a:sym typeface="Arial"/>
              </a:rPr>
              <a:t>השכבות הנסתרות באמצע נקראות שכבות מפותלות </a:t>
            </a:r>
          </a:p>
          <a:p>
            <a:pPr marL="158750" indent="0" algn="just" rtl="1">
              <a:buNone/>
            </a:pPr>
            <a:r>
              <a:rPr lang="he-IL" sz="1200" b="0" i="0" u="none" strike="noStrike" cap="none" dirty="0">
                <a:solidFill>
                  <a:srgbClr val="000000"/>
                </a:solidFill>
                <a:effectLst/>
                <a:latin typeface="Arial"/>
                <a:ea typeface="Arial"/>
                <a:cs typeface="Arial"/>
                <a:sym typeface="Arial"/>
              </a:rPr>
              <a:t>בין השכבות יש כרגיל תהליך של קבלת קלט ופליטת פלט לשכבה הבאה וכאשר מדובר בשכבה מפותלת האופרציה שלה צריכה לקבל פילטר מסוים שיודע לזהות את התבניות. ככל שהולכים עמוק יותר בשכבות ככה הפילטר הוא יותר מתוחכם.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en-US" sz="1200" b="0" i="0" u="none" strike="noStrike" cap="none" dirty="0">
                <a:solidFill>
                  <a:srgbClr val="000000"/>
                </a:solidFill>
                <a:effectLst/>
                <a:latin typeface="Arial"/>
                <a:ea typeface="Arial"/>
                <a:cs typeface="Arial"/>
                <a:sym typeface="Arial"/>
              </a:rPr>
              <a:t>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he-IL" sz="1200" b="0" i="0" u="none" strike="noStrike" cap="none" dirty="0">
                <a:solidFill>
                  <a:srgbClr val="000000"/>
                </a:solidFill>
                <a:effectLst/>
                <a:latin typeface="Arial"/>
                <a:ea typeface="Arial"/>
                <a:cs typeface="Arial"/>
                <a:sym typeface="Arial"/>
              </a:rPr>
              <a:t>השכבות מוקדמות מזהות תבניות פשוטות בעוד שהשכבות המאוחרות מאחדות בין כל התבניות. </a:t>
            </a:r>
            <a:endParaRPr lang="en-IL" sz="1200" b="0" i="0" u="none" strike="noStrike" cap="none" dirty="0">
              <a:solidFill>
                <a:srgbClr val="000000"/>
              </a:solidFill>
              <a:effectLst/>
              <a:latin typeface="Arial"/>
              <a:ea typeface="Arial"/>
              <a:cs typeface="Arial"/>
              <a:sym typeface="Arial"/>
            </a:endParaRPr>
          </a:p>
          <a:p>
            <a:pPr marL="158750" indent="0" algn="just" rtl="1">
              <a:buNone/>
            </a:pPr>
            <a:r>
              <a:rPr lang="he-IL" sz="1200" b="0" i="0" u="none" strike="noStrike" cap="none" dirty="0">
                <a:solidFill>
                  <a:srgbClr val="000000"/>
                </a:solidFill>
                <a:effectLst/>
                <a:latin typeface="Arial"/>
                <a:ea typeface="Arial"/>
                <a:cs typeface="Arial"/>
                <a:sym typeface="Arial"/>
              </a:rPr>
              <a:t>כמו </a:t>
            </a:r>
            <a:r>
              <a:rPr lang="he-IL" sz="1200" b="1" i="0" u="none" strike="noStrike" cap="none" dirty="0">
                <a:solidFill>
                  <a:srgbClr val="000000"/>
                </a:solidFill>
                <a:effectLst/>
                <a:latin typeface="Arial"/>
                <a:ea typeface="Arial"/>
                <a:cs typeface="Arial"/>
                <a:sym typeface="Arial"/>
              </a:rPr>
              <a:t>בזיהוי פנים-</a:t>
            </a:r>
            <a:r>
              <a:rPr lang="he-IL" sz="1200" b="0" i="0" u="none" strike="noStrike" cap="none" dirty="0">
                <a:solidFill>
                  <a:srgbClr val="000000"/>
                </a:solidFill>
                <a:effectLst/>
                <a:latin typeface="Arial"/>
                <a:ea typeface="Arial"/>
                <a:cs typeface="Arial"/>
                <a:sym typeface="Arial"/>
              </a:rPr>
              <a:t> השכבות המוקדמות מזהות את הקצוות בתמונה (למשל העיגול של הפנים, העיגול של העין, אף וכו...) והשכבות האחרונות משתמשות בכל התוצאות האלה ומזהות מאפייני פנים. </a:t>
            </a:r>
            <a:endParaRPr lang="en-IL" sz="1200" b="0" i="0" u="none" strike="noStrike" cap="none" dirty="0">
              <a:solidFill>
                <a:srgbClr val="000000"/>
              </a:solidFill>
              <a:effectLst/>
              <a:latin typeface="Arial"/>
              <a:ea typeface="Arial"/>
              <a:cs typeface="Arial"/>
              <a:sym typeface="Arial"/>
            </a:endParaRPr>
          </a:p>
          <a:p>
            <a:pPr marL="0" lvl="0" indent="0" algn="just" rtl="1">
              <a:spcBef>
                <a:spcPts val="0"/>
              </a:spcBef>
              <a:spcAft>
                <a:spcPts val="0"/>
              </a:spcAft>
              <a:buNone/>
            </a:pPr>
            <a:endParaRPr sz="1200" dirty="0"/>
          </a:p>
        </p:txBody>
      </p:sp>
    </p:spTree>
    <p:extLst>
      <p:ext uri="{BB962C8B-B14F-4D97-AF65-F5344CB8AC3E}">
        <p14:creationId xmlns:p14="http://schemas.microsoft.com/office/powerpoint/2010/main" val="18636827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ארכיטקטורות </a:t>
            </a:r>
            <a:r>
              <a:rPr lang="en-US" dirty="0"/>
              <a:t> ConvNet </a:t>
            </a:r>
            <a:r>
              <a:rPr lang="he-IL" dirty="0"/>
              <a:t>מניחות את ההנחה המפורשת שהכניסות הן תמונות, מה שמאפשר לנו לקודד מאפיינים מסוימים לתוך הארכיטקטורה</a:t>
            </a:r>
          </a:p>
          <a:p>
            <a:pPr marL="158750" indent="0" algn="r" rtl="1">
              <a:buNone/>
            </a:pPr>
            <a:r>
              <a:rPr lang="he-IL" dirty="0"/>
              <a:t>זה הופך את </a:t>
            </a:r>
            <a:r>
              <a:rPr lang="en-US" dirty="0"/>
              <a:t>forward function</a:t>
            </a:r>
            <a:r>
              <a:rPr lang="he-IL" dirty="0"/>
              <a:t> ליעילה יותר ליישום ומפחיתה במידה ניכרת את כמות הפרמטרים ברשת</a:t>
            </a:r>
          </a:p>
          <a:p>
            <a:pPr marL="158750" indent="0" algn="r" rtl="1">
              <a:buNone/>
            </a:pPr>
            <a:endParaRPr lang="he-IL" dirty="0"/>
          </a:p>
          <a:p>
            <a:pPr marL="158750" indent="0" algn="r" rtl="1">
              <a:buNone/>
            </a:pPr>
            <a:r>
              <a:rPr lang="he-IL" dirty="0"/>
              <a:t>משמאל: רשת נוירונים רגילה בת 3 שכבות</a:t>
            </a:r>
          </a:p>
          <a:p>
            <a:pPr marL="158750" indent="0" algn="r" rtl="1">
              <a:buNone/>
            </a:pPr>
            <a:r>
              <a:rPr lang="he-IL" dirty="0"/>
              <a:t>מימין: </a:t>
            </a:r>
            <a:r>
              <a:rPr lang="en-US" dirty="0"/>
              <a:t>ConvNet </a:t>
            </a:r>
            <a:r>
              <a:rPr lang="he-IL" dirty="0"/>
              <a:t>מסדר את הנוירונים שלו בתלת ממד (רוחב, גובה, עומק), כפי שמוצג בתמונה הימנית</a:t>
            </a:r>
          </a:p>
          <a:p>
            <a:pPr marL="158750" indent="0" algn="r" rtl="1">
              <a:buNone/>
            </a:pPr>
            <a:r>
              <a:rPr lang="he-IL" dirty="0"/>
              <a:t>כל שכבה של </a:t>
            </a:r>
            <a:r>
              <a:rPr lang="en-US" dirty="0"/>
              <a:t>ConvNet </a:t>
            </a:r>
            <a:r>
              <a:rPr lang="he-IL" dirty="0"/>
              <a:t> הופכת את נפח הקלט התלת-ממדי לנפח פלט תלת-ממדי של הפעלת נוירונים. </a:t>
            </a:r>
          </a:p>
          <a:p>
            <a:pPr marL="158750" indent="0" algn="r" rtl="1">
              <a:buNone/>
            </a:pPr>
            <a:r>
              <a:rPr lang="he-IL" dirty="0"/>
              <a:t>בדוגמה זו, השכבה האדומה מחזיקה את התמונה, כך שהרוחב והגובה שלה יהיו ממדי התמונה, והעומק יהיה 3 (ערוצי אדום, ירוק, כחול).</a:t>
            </a:r>
          </a:p>
        </p:txBody>
      </p:sp>
    </p:spTree>
    <p:extLst>
      <p:ext uri="{BB962C8B-B14F-4D97-AF65-F5344CB8AC3E}">
        <p14:creationId xmlns:p14="http://schemas.microsoft.com/office/powerpoint/2010/main" val="35569933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None/>
            </a:pPr>
            <a:r>
              <a:rPr lang="he-IL" sz="1200" dirty="0"/>
              <a:t>ל</a:t>
            </a:r>
            <a:r>
              <a:rPr lang="en-US" sz="1200" dirty="0"/>
              <a:t>CNN</a:t>
            </a:r>
            <a:r>
              <a:rPr lang="he-IL" sz="1200" dirty="0"/>
              <a:t> יש שכבות נסתרות </a:t>
            </a:r>
          </a:p>
          <a:p>
            <a:pPr marL="0" lvl="0" indent="0" algn="just" rtl="1">
              <a:spcBef>
                <a:spcPts val="0"/>
              </a:spcBef>
              <a:spcAft>
                <a:spcPts val="0"/>
              </a:spcAft>
              <a:buNone/>
            </a:pPr>
            <a:r>
              <a:rPr lang="he-IL" sz="1200" dirty="0"/>
              <a:t>הן נקראות ה</a:t>
            </a:r>
            <a:r>
              <a:rPr lang="en-US" sz="1200" dirty="0"/>
              <a:t>convolutional layers</a:t>
            </a:r>
            <a:r>
              <a:rPr lang="he-IL" sz="1200" dirty="0"/>
              <a:t> – יש גם שכבות נוספות רגילות אך הבסיס של הרשת הזאת היא ה</a:t>
            </a:r>
            <a:r>
              <a:rPr lang="en-US" sz="1200" dirty="0" err="1"/>
              <a:t>convolutionals</a:t>
            </a:r>
            <a:r>
              <a:rPr lang="he-IL" sz="1200" dirty="0"/>
              <a:t> </a:t>
            </a:r>
            <a:r>
              <a:rPr lang="he-IL" sz="2000" b="0" i="0" dirty="0" err="1">
                <a:solidFill>
                  <a:srgbClr val="FF0000"/>
                </a:solidFill>
                <a:effectLst/>
                <a:latin typeface="Arial" panose="020B0604020202020204" pitchFamily="34" charset="0"/>
              </a:rPr>
              <a:t>קונבולוציה</a:t>
            </a:r>
            <a:endParaRPr lang="he-IL" sz="1200" dirty="0"/>
          </a:p>
          <a:p>
            <a:pPr marL="0" lvl="0" indent="0" algn="just" rtl="1">
              <a:spcBef>
                <a:spcPts val="0"/>
              </a:spcBef>
              <a:spcAft>
                <a:spcPts val="0"/>
              </a:spcAft>
              <a:buNone/>
            </a:pPr>
            <a:r>
              <a:rPr lang="he-IL" sz="1200" dirty="0"/>
              <a:t>הפילטר יכול להיחשב כמטריצה קטנה יחסית שאנחנו קובעים בה את מס' השורות והעמודות והערכים במטריצה מאותחלים במס' רנדומליים </a:t>
            </a:r>
          </a:p>
          <a:p>
            <a:pPr marL="0" lvl="0" indent="0" algn="just" rtl="1">
              <a:spcBef>
                <a:spcPts val="0"/>
              </a:spcBef>
              <a:spcAft>
                <a:spcPts val="0"/>
              </a:spcAft>
              <a:buNone/>
            </a:pPr>
            <a:r>
              <a:rPr lang="he-IL" sz="1200" dirty="0"/>
              <a:t>אז למשל לשכבה ה</a:t>
            </a:r>
            <a:r>
              <a:rPr lang="en-US" sz="1200" dirty="0"/>
              <a:t>convolutional</a:t>
            </a:r>
            <a:r>
              <a:rPr lang="he-IL" sz="1200" dirty="0"/>
              <a:t> הראשונה אנחנו קובעים שאנחנו רוצים שהמטריצה תהיה 3</a:t>
            </a:r>
            <a:r>
              <a:rPr lang="en-US" sz="1200" dirty="0"/>
              <a:t>X</a:t>
            </a:r>
            <a:r>
              <a:rPr lang="he-IL" sz="1200" dirty="0"/>
              <a:t>3 </a:t>
            </a:r>
          </a:p>
          <a:p>
            <a:pPr marL="0" lvl="0" indent="0" algn="just" rtl="1">
              <a:spcBef>
                <a:spcPts val="0"/>
              </a:spcBef>
              <a:spcAft>
                <a:spcPts val="0"/>
              </a:spcAft>
              <a:buNone/>
            </a:pPr>
            <a:r>
              <a:rPr lang="he-IL" sz="1200" dirty="0"/>
              <a:t>עכשיו כאשר הקלט יכנס לשכבה הזו הפילטר בעצם ינוע על כל בלוק של פיקסלים בתמונה בגודל שבחרנו לפילטר 3</a:t>
            </a:r>
            <a:r>
              <a:rPr lang="en-US" sz="1200" dirty="0"/>
              <a:t>X</a:t>
            </a:r>
            <a:r>
              <a:rPr lang="he-IL" sz="1200" dirty="0"/>
              <a:t>3 עד שהוא בעצם עבר על כל התמונה </a:t>
            </a:r>
          </a:p>
          <a:p>
            <a:pPr marL="0" lvl="0" indent="0" algn="just" rtl="1">
              <a:spcBef>
                <a:spcPts val="0"/>
              </a:spcBef>
              <a:spcAft>
                <a:spcPts val="0"/>
              </a:spcAft>
              <a:buNone/>
            </a:pPr>
            <a:r>
              <a:rPr lang="he-IL" sz="1200" dirty="0"/>
              <a:t>ה</a:t>
            </a:r>
            <a:r>
              <a:rPr lang="en-US" sz="1200" dirty="0"/>
              <a:t>sliding</a:t>
            </a:r>
            <a:r>
              <a:rPr lang="he-IL" sz="1200" dirty="0"/>
              <a:t> שהמטריצה עושה זה בעצם נקרא ה</a:t>
            </a:r>
            <a:r>
              <a:rPr lang="en-US" sz="1200" dirty="0"/>
              <a:t>convolving</a:t>
            </a:r>
            <a:r>
              <a:rPr lang="he-IL" sz="1200" dirty="0"/>
              <a:t> אז בעצם יותר נכון להגיש הפילטר </a:t>
            </a:r>
            <a:r>
              <a:rPr lang="en-US" sz="1200" dirty="0" err="1"/>
              <a:t>convoloved</a:t>
            </a:r>
            <a:r>
              <a:rPr lang="he-IL" sz="1200" dirty="0"/>
              <a:t> על כל בלוק של פיקסלים בגודל שלו מהקלט  </a:t>
            </a:r>
          </a:p>
          <a:p>
            <a:pPr marL="0" lvl="0" indent="0" algn="just" rtl="1">
              <a:spcBef>
                <a:spcPts val="0"/>
              </a:spcBef>
              <a:spcAft>
                <a:spcPts val="0"/>
              </a:spcAft>
              <a:buNone/>
            </a:pPr>
            <a:endParaRPr lang="he-IL" sz="1200" dirty="0"/>
          </a:p>
          <a:p>
            <a:pPr marL="0" lvl="0" indent="0" algn="just" rtl="1">
              <a:spcBef>
                <a:spcPts val="0"/>
              </a:spcBef>
              <a:spcAft>
                <a:spcPts val="0"/>
              </a:spcAft>
              <a:buNone/>
            </a:pPr>
            <a:r>
              <a:rPr lang="he-IL" sz="1200" dirty="0"/>
              <a:t>הפילטר (שמתואר באמצע) יעבור </a:t>
            </a:r>
            <a:r>
              <a:rPr lang="en-US" sz="1200" dirty="0"/>
              <a:t>slides </a:t>
            </a:r>
            <a:r>
              <a:rPr lang="he-IL" sz="1200" dirty="0"/>
              <a:t>על כל בלוק של 3</a:t>
            </a:r>
            <a:r>
              <a:rPr lang="en-US" sz="1200" dirty="0"/>
              <a:t>X</a:t>
            </a:r>
            <a:r>
              <a:rPr lang="he-IL" sz="1200" dirty="0"/>
              <a:t>3 בתמונת הקלט ויאחסן אותו בתמונה מימין </a:t>
            </a:r>
          </a:p>
          <a:p>
            <a:pPr marL="0" lvl="0" indent="0" algn="just" rtl="1">
              <a:spcBef>
                <a:spcPts val="0"/>
              </a:spcBef>
              <a:spcAft>
                <a:spcPts val="0"/>
              </a:spcAft>
              <a:buNone/>
            </a:pPr>
            <a:r>
              <a:rPr lang="he-IL" sz="1200" dirty="0"/>
              <a:t>התמונה הימנית היא זו שבעצם תעבור לשכבה הבאה ה</a:t>
            </a:r>
            <a:r>
              <a:rPr lang="en-US" sz="1200" dirty="0"/>
              <a:t>convolutional</a:t>
            </a:r>
            <a:r>
              <a:rPr lang="he-IL" sz="1200" dirty="0"/>
              <a:t>ית כקלט והתהליך הזה יקרה בשכבה הבאה בדיוק – כנראה עם פילטר אחר ויותר מתוחכם. </a:t>
            </a:r>
          </a:p>
          <a:p>
            <a:pPr marL="0" lvl="0" indent="0" algn="just" rtl="1">
              <a:spcBef>
                <a:spcPts val="0"/>
              </a:spcBef>
              <a:spcAft>
                <a:spcPts val="0"/>
              </a:spcAft>
              <a:buNone/>
            </a:pPr>
            <a:endParaRPr sz="1200" dirty="0"/>
          </a:p>
        </p:txBody>
      </p:sp>
    </p:spTree>
    <p:extLst>
      <p:ext uri="{BB962C8B-B14F-4D97-AF65-F5344CB8AC3E}">
        <p14:creationId xmlns:p14="http://schemas.microsoft.com/office/powerpoint/2010/main" val="3063729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1">
              <a:spcBef>
                <a:spcPts val="0"/>
              </a:spcBef>
              <a:spcAft>
                <a:spcPts val="0"/>
              </a:spcAft>
              <a:buNone/>
            </a:pPr>
            <a:r>
              <a:rPr lang="he-IL" sz="1200" dirty="0"/>
              <a:t>פירוט השכבות ה</a:t>
            </a:r>
            <a:r>
              <a:rPr lang="en-US" sz="1200" dirty="0"/>
              <a:t>convolutional</a:t>
            </a:r>
            <a:endParaRPr lang="he-IL" sz="1200" dirty="0"/>
          </a:p>
          <a:p>
            <a:pPr marL="0" lvl="0" indent="0" algn="just" rtl="1">
              <a:spcBef>
                <a:spcPts val="0"/>
              </a:spcBef>
              <a:spcAft>
                <a:spcPts val="0"/>
              </a:spcAft>
              <a:buNone/>
            </a:pPr>
            <a:r>
              <a:rPr lang="he-IL" sz="1200" dirty="0"/>
              <a:t>בכל שכבה יש פילטר שמזהה את התבניות והדפוסים</a:t>
            </a:r>
          </a:p>
          <a:p>
            <a:pPr marL="0" lvl="0" indent="0" algn="just" rtl="1">
              <a:spcBef>
                <a:spcPts val="0"/>
              </a:spcBef>
              <a:spcAft>
                <a:spcPts val="0"/>
              </a:spcAft>
              <a:buNone/>
            </a:pPr>
            <a:r>
              <a:rPr lang="he-IL" sz="1200" dirty="0"/>
              <a:t>ככל שניכנס לעומק השכבות אנחנו נגלה את הרמה של הדפוסים נהיית יותר ויותר גבוהה בזכות הפילטר שיש בה</a:t>
            </a:r>
          </a:p>
          <a:p>
            <a:pPr marL="0" lvl="0" indent="0" algn="just" rtl="1">
              <a:spcBef>
                <a:spcPts val="0"/>
              </a:spcBef>
              <a:spcAft>
                <a:spcPts val="0"/>
              </a:spcAft>
              <a:buNone/>
            </a:pPr>
            <a:r>
              <a:rPr lang="he-IL" sz="1200" dirty="0"/>
              <a:t>למשל בשכבות הראשונות , ה</a:t>
            </a:r>
            <a:r>
              <a:rPr lang="en-US" sz="1200" dirty="0"/>
              <a:t>NN</a:t>
            </a:r>
            <a:r>
              <a:rPr lang="he-IL" sz="1200" dirty="0"/>
              <a:t> שלנו תזהה דפוסים </a:t>
            </a:r>
            <a:r>
              <a:rPr lang="he-IL" sz="1200" dirty="0" err="1"/>
              <a:t>אבסטרקיים</a:t>
            </a:r>
            <a:r>
              <a:rPr lang="he-IL" sz="1200" dirty="0"/>
              <a:t> כגון פינות, עיגולים, ריבועים, קצוות וכו' </a:t>
            </a:r>
          </a:p>
          <a:p>
            <a:pPr marL="0" lvl="0" indent="0" algn="just" rtl="1">
              <a:spcBef>
                <a:spcPts val="0"/>
              </a:spcBef>
              <a:spcAft>
                <a:spcPts val="0"/>
              </a:spcAft>
              <a:buNone/>
            </a:pPr>
            <a:r>
              <a:rPr lang="he-IL" sz="1200" dirty="0"/>
              <a:t>ככל שנמשיך בשכבות ה</a:t>
            </a:r>
            <a:r>
              <a:rPr lang="en-US" sz="1200" dirty="0"/>
              <a:t>NN</a:t>
            </a:r>
            <a:r>
              <a:rPr lang="he-IL" sz="1200" dirty="0"/>
              <a:t> שלנו תזהה כבר אובייקטים למשל – אוזניים, שיער, פרווה, מקור, נוצות וכו'...</a:t>
            </a:r>
          </a:p>
          <a:p>
            <a:pPr marL="0" lvl="0" indent="0" algn="just" rtl="1">
              <a:spcBef>
                <a:spcPts val="0"/>
              </a:spcBef>
              <a:spcAft>
                <a:spcPts val="0"/>
              </a:spcAft>
              <a:buNone/>
            </a:pPr>
            <a:r>
              <a:rPr lang="he-IL" sz="1200" dirty="0"/>
              <a:t>ושאלה לכיתה – ומה היא תזהה בשכבות האחרונות ? </a:t>
            </a:r>
          </a:p>
          <a:p>
            <a:pPr marL="0" lvl="0" indent="0" algn="just" rtl="1">
              <a:spcBef>
                <a:spcPts val="0"/>
              </a:spcBef>
              <a:spcAft>
                <a:spcPts val="0"/>
              </a:spcAft>
              <a:buNone/>
            </a:pPr>
            <a:r>
              <a:rPr lang="he-IL" sz="1200" dirty="0"/>
              <a:t>(אובייקטים מלאים – בן אדם , כלב , לטאה, וכו' ..) </a:t>
            </a:r>
          </a:p>
          <a:p>
            <a:pPr marL="0" lvl="0" indent="0" algn="just" rtl="1">
              <a:spcBef>
                <a:spcPts val="0"/>
              </a:spcBef>
              <a:spcAft>
                <a:spcPts val="0"/>
              </a:spcAft>
              <a:buNone/>
            </a:pPr>
            <a:endParaRPr lang="he-IL" sz="1200" dirty="0"/>
          </a:p>
        </p:txBody>
      </p:sp>
    </p:spTree>
    <p:extLst>
      <p:ext uri="{BB962C8B-B14F-4D97-AF65-F5344CB8AC3E}">
        <p14:creationId xmlns:p14="http://schemas.microsoft.com/office/powerpoint/2010/main" val="2341436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r" rtl="1">
              <a:lnSpc>
                <a:spcPct val="100000"/>
              </a:lnSpc>
              <a:spcBef>
                <a:spcPts val="0"/>
              </a:spcBef>
              <a:spcAft>
                <a:spcPts val="0"/>
              </a:spcAft>
              <a:buClr>
                <a:srgbClr val="000000"/>
              </a:buClr>
              <a:buSzPts val="1100"/>
              <a:buFont typeface="Arial"/>
              <a:buNone/>
            </a:pPr>
            <a:r>
              <a:rPr lang="he" sz="2430" b="0" i="0" u="none" strike="noStrike" cap="none" baseline="0" dirty="0">
                <a:solidFill>
                  <a:srgbClr val="000000"/>
                </a:solidFill>
                <a:effectLst/>
                <a:latin typeface="Arial"/>
                <a:ea typeface="Arial"/>
                <a:cs typeface="Arial"/>
                <a:sym typeface="Arial"/>
              </a:rPr>
              <a:t>למידה עמוקה, היא</a:t>
            </a:r>
            <a:r>
              <a:rPr lang="en-US" sz="2430" b="0" i="0" u="none" strike="noStrike" cap="none" baseline="0" dirty="0">
                <a:solidFill>
                  <a:srgbClr val="000000"/>
                </a:solidFill>
                <a:effectLst/>
                <a:latin typeface="Arial"/>
                <a:ea typeface="Arial"/>
                <a:cs typeface="Arial"/>
                <a:sym typeface="Arial"/>
              </a:rPr>
              <a:t> </a:t>
            </a:r>
            <a:r>
              <a:rPr lang="he-IL" sz="2430" b="0" i="0" u="none" strike="noStrike" cap="none" baseline="0" dirty="0">
                <a:solidFill>
                  <a:srgbClr val="000000"/>
                </a:solidFill>
                <a:effectLst/>
                <a:latin typeface="Arial"/>
                <a:ea typeface="Arial"/>
                <a:cs typeface="Arial"/>
                <a:sym typeface="Arial"/>
              </a:rPr>
              <a:t>סוג של </a:t>
            </a:r>
            <a:r>
              <a:rPr lang="en-US" sz="2800" b="1" dirty="0">
                <a:solidFill>
                  <a:schemeClr val="bg1"/>
                </a:solidFill>
              </a:rPr>
              <a:t>machine learning</a:t>
            </a:r>
            <a:r>
              <a:rPr lang="he-IL" sz="2800" b="1" dirty="0">
                <a:solidFill>
                  <a:schemeClr val="bg1"/>
                </a:solidFill>
              </a:rPr>
              <a:t> </a:t>
            </a:r>
            <a:r>
              <a:rPr lang="he-IL" sz="2800" b="0" dirty="0">
                <a:solidFill>
                  <a:schemeClr val="bg1"/>
                </a:solidFill>
              </a:rPr>
              <a:t>שהם תת נושא של בינה מלאכותית. </a:t>
            </a:r>
          </a:p>
          <a:p>
            <a:pPr marL="0" marR="0" lvl="0" indent="0" algn="r" rtl="1">
              <a:lnSpc>
                <a:spcPct val="100000"/>
              </a:lnSpc>
              <a:spcBef>
                <a:spcPts val="0"/>
              </a:spcBef>
              <a:spcAft>
                <a:spcPts val="0"/>
              </a:spcAft>
              <a:buClr>
                <a:srgbClr val="000000"/>
              </a:buClr>
              <a:buSzPts val="1100"/>
              <a:buFont typeface="Arial"/>
              <a:buNone/>
            </a:pPr>
            <a:r>
              <a:rPr lang="he-IL" sz="2800" b="0" dirty="0">
                <a:solidFill>
                  <a:schemeClr val="bg1"/>
                </a:solidFill>
              </a:rPr>
              <a:t>בינה מלאכותית היא טכניקת מכונה שמסוגלת לחקות את התנהגות המוח האנושי</a:t>
            </a:r>
            <a:endParaRPr lang="he-IL" sz="2800" b="1" dirty="0">
              <a:solidFill>
                <a:schemeClr val="bg1"/>
              </a:solidFill>
            </a:endParaRPr>
          </a:p>
          <a:p>
            <a:pPr marL="0" marR="0" lvl="0" indent="0" algn="r" rtl="1">
              <a:lnSpc>
                <a:spcPct val="100000"/>
              </a:lnSpc>
              <a:spcBef>
                <a:spcPts val="0"/>
              </a:spcBef>
              <a:spcAft>
                <a:spcPts val="0"/>
              </a:spcAft>
              <a:buClr>
                <a:srgbClr val="000000"/>
              </a:buClr>
              <a:buSzPts val="1100"/>
              <a:buFont typeface="Arial"/>
              <a:buNone/>
            </a:pPr>
            <a:r>
              <a:rPr lang="he-IL" sz="2800" b="0" dirty="0">
                <a:solidFill>
                  <a:schemeClr val="bg1"/>
                </a:solidFill>
              </a:rPr>
              <a:t>והיא</a:t>
            </a:r>
            <a:r>
              <a:rPr lang="he" sz="2430" b="0" i="0" u="none" strike="noStrike" cap="none" baseline="0" dirty="0">
                <a:solidFill>
                  <a:srgbClr val="000000"/>
                </a:solidFill>
                <a:effectLst/>
                <a:latin typeface="Arial"/>
                <a:ea typeface="Arial"/>
                <a:cs typeface="Arial"/>
                <a:sym typeface="Arial"/>
              </a:rPr>
              <a:t> מודל חישובי המכיל קבוצת אלגוריתמים, ונשען על תשתית של רשתות נוירונים המחקים את תהליך הלמידה במוח האנושי.</a:t>
            </a:r>
          </a:p>
          <a:p>
            <a:pPr marL="0" marR="0" lvl="0" indent="0" algn="r" rtl="1">
              <a:lnSpc>
                <a:spcPct val="100000"/>
              </a:lnSpc>
              <a:spcBef>
                <a:spcPts val="0"/>
              </a:spcBef>
              <a:spcAft>
                <a:spcPts val="0"/>
              </a:spcAft>
              <a:buClr>
                <a:srgbClr val="000000"/>
              </a:buClr>
              <a:buSzPts val="1100"/>
              <a:buFont typeface="Arial"/>
              <a:buNone/>
            </a:pPr>
            <a:r>
              <a:rPr lang="he" sz="2430" b="0" i="0" u="none" strike="noStrike" cap="none" baseline="0" dirty="0">
                <a:solidFill>
                  <a:srgbClr val="000000"/>
                </a:solidFill>
                <a:effectLst/>
                <a:latin typeface="Arial"/>
                <a:ea typeface="Arial"/>
                <a:cs typeface="Arial"/>
                <a:sym typeface="Arial"/>
              </a:rPr>
              <a:t>זה בעצם כל מיני סוגים של רשתות נוירונים, שמנסות ״לחקות״ את המוח האנושי – יש במוח האנושי 100 מלייארד נוירונים שקולטים ומעבדים מידע, וכך יכולים תאים אחרים בגוף להשתמש במידע זה.</a:t>
            </a:r>
            <a:endParaRPr lang="en-US" sz="2430" b="0" i="0" u="none" strike="noStrike" cap="none" baseline="0" dirty="0">
              <a:solidFill>
                <a:srgbClr val="000000"/>
              </a:solidFill>
              <a:effectLst/>
              <a:latin typeface="Arial"/>
              <a:ea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endParaRPr lang="he" sz="2430" b="0" i="0" u="none" strike="noStrike" cap="none" baseline="0" dirty="0">
              <a:solidFill>
                <a:srgbClr val="000000"/>
              </a:solidFill>
              <a:effectLst/>
              <a:latin typeface="Arial"/>
              <a:ea typeface="Arial"/>
              <a:cs typeface="Arial"/>
              <a:sym typeface="Arial"/>
            </a:endParaRPr>
          </a:p>
          <a:p>
            <a:pPr marL="0" marR="0" lvl="0" indent="0" algn="r" rtl="1">
              <a:lnSpc>
                <a:spcPct val="100000"/>
              </a:lnSpc>
              <a:spcBef>
                <a:spcPts val="0"/>
              </a:spcBef>
              <a:spcAft>
                <a:spcPts val="0"/>
              </a:spcAft>
              <a:buClr>
                <a:srgbClr val="000000"/>
              </a:buClr>
              <a:buSzPts val="1100"/>
              <a:buFont typeface="Arial"/>
              <a:buNone/>
            </a:pPr>
            <a:r>
              <a:rPr lang="he" sz="2430" b="0" i="0" u="none" strike="noStrike" cap="none" baseline="0" dirty="0">
                <a:solidFill>
                  <a:srgbClr val="000000"/>
                </a:solidFill>
                <a:effectLst/>
                <a:latin typeface="Arial"/>
                <a:cs typeface="Arial"/>
                <a:sym typeface="Arial"/>
              </a:rPr>
              <a:t>בעזרתה אפשר לבצע פעולות כגון: נהיגה אוטונומית, ניתוח טקסט ותרגום</a:t>
            </a:r>
            <a:r>
              <a:rPr lang="he-IL" sz="2430" b="0" i="0" u="none" strike="noStrike" cap="none" baseline="0" dirty="0">
                <a:solidFill>
                  <a:srgbClr val="000000"/>
                </a:solidFill>
                <a:effectLst/>
                <a:latin typeface="Arial"/>
                <a:cs typeface="Arial"/>
                <a:sym typeface="Arial"/>
              </a:rPr>
              <a:t> (למשל בשיחה עם בוט של כללית )</a:t>
            </a:r>
            <a:r>
              <a:rPr lang="he" sz="2430" b="0" i="0" u="none" strike="noStrike" cap="none" baseline="0" dirty="0">
                <a:solidFill>
                  <a:srgbClr val="000000"/>
                </a:solidFill>
                <a:effectLst/>
                <a:latin typeface="Arial"/>
                <a:cs typeface="Arial"/>
                <a:sym typeface="Arial"/>
              </a:rPr>
              <a:t>,אבחון מחלות.</a:t>
            </a:r>
            <a:endParaRPr sz="2430" baseline="0" dirty="0"/>
          </a:p>
        </p:txBody>
      </p:sp>
    </p:spTree>
    <p:extLst>
      <p:ext uri="{BB962C8B-B14F-4D97-AF65-F5344CB8AC3E}">
        <p14:creationId xmlns:p14="http://schemas.microsoft.com/office/powerpoint/2010/main" val="162990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he-IL" dirty="0"/>
              <a:t>דוגמא ממש מובנת לזיהוי קצוות</a:t>
            </a:r>
          </a:p>
          <a:p>
            <a:pPr marL="158750" indent="0" algn="r" rtl="1">
              <a:buNone/>
            </a:pPr>
            <a:r>
              <a:rPr lang="he-IL" dirty="0"/>
              <a:t>התמונה של ה7 נכנסת לכל פילטר אחר שמזהה קצוות ומתייחס לצבעים כמו שמתואר בתמונה</a:t>
            </a:r>
          </a:p>
          <a:p>
            <a:pPr marL="158750" indent="0" algn="r" rtl="1">
              <a:buNone/>
            </a:pPr>
            <a:r>
              <a:rPr lang="he-IL" dirty="0"/>
              <a:t>הפילטר הכי ימני מזהה את הקצוות האנכיים מימין , הפילטר השני אחריו מזהה את הקצוות המאוזנים מלמטה </a:t>
            </a:r>
          </a:p>
          <a:p>
            <a:pPr marL="158750" indent="0" algn="r" rtl="1">
              <a:buNone/>
            </a:pPr>
            <a:r>
              <a:rPr lang="he-IL" dirty="0"/>
              <a:t>הפילטר השלישי מימין מזהה את הקצוות שנמצאות אנכיות משמאל והפילטר האחרון מזהה את הקצוות המאוזנים מלמעלה </a:t>
            </a:r>
          </a:p>
          <a:p>
            <a:pPr marL="158750" indent="0" algn="r" rtl="1">
              <a:buNone/>
            </a:pPr>
            <a:r>
              <a:rPr lang="he-IL" dirty="0"/>
              <a:t>( לפי הפיקסלים הבהירים )</a:t>
            </a:r>
          </a:p>
          <a:p>
            <a:pPr marL="158750" indent="0" algn="r" rtl="1">
              <a:buNone/>
            </a:pPr>
            <a:r>
              <a:rPr lang="he-IL" dirty="0"/>
              <a:t>זה פילטרים שנראה בערך בשכבות הראשונות שלנו שמזהות רק קצוות </a:t>
            </a:r>
          </a:p>
        </p:txBody>
      </p:sp>
    </p:spTree>
    <p:extLst>
      <p:ext uri="{BB962C8B-B14F-4D97-AF65-F5344CB8AC3E}">
        <p14:creationId xmlns:p14="http://schemas.microsoft.com/office/powerpoint/2010/main" val="19207365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b80c4dc77f_2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b80c4dc77f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6983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445792c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445792c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sz="2000" b="0" dirty="0">
                <a:highlight>
                  <a:srgbClr val="FFFF00"/>
                </a:highlight>
              </a:rPr>
              <a:t>ארבעת הקטגוריות שנעבור עליהם זה איך המימושים של המודלים שלמדנו באים לידי ביטוי </a:t>
            </a:r>
          </a:p>
          <a:p>
            <a:pPr marL="0" lvl="0" indent="0" algn="r" rtl="1">
              <a:spcBef>
                <a:spcPts val="0"/>
              </a:spcBef>
              <a:spcAft>
                <a:spcPts val="0"/>
              </a:spcAft>
              <a:buNone/>
            </a:pPr>
            <a:r>
              <a:rPr lang="he-IL" sz="2000" b="0" dirty="0">
                <a:highlight>
                  <a:srgbClr val="FFFF00"/>
                </a:highlight>
              </a:rPr>
              <a:t>במחקרים שונים בנושא של עיבוד </a:t>
            </a:r>
            <a:r>
              <a:rPr lang="en-US" sz="2000" b="0" dirty="0">
                <a:highlight>
                  <a:srgbClr val="FFFF00"/>
                </a:highlight>
              </a:rPr>
              <a:t>BIG DATA</a:t>
            </a:r>
            <a:endParaRPr lang="he-IL" sz="2000" b="0" dirty="0">
              <a:highlight>
                <a:srgbClr val="FFFF00"/>
              </a:highlight>
            </a:endParaRPr>
          </a:p>
          <a:p>
            <a:pPr marL="0" lvl="0" indent="0" algn="r" rtl="1">
              <a:spcBef>
                <a:spcPts val="0"/>
              </a:spcBef>
              <a:spcAft>
                <a:spcPts val="0"/>
              </a:spcAft>
              <a:buNone/>
            </a:pPr>
            <a:r>
              <a:rPr lang="he-IL" sz="2000" b="0" dirty="0">
                <a:highlight>
                  <a:srgbClr val="FFFF00"/>
                </a:highlight>
              </a:rPr>
              <a:t>למשל מודלים של </a:t>
            </a:r>
            <a:r>
              <a:rPr lang="en-US" sz="2000" b="0" dirty="0">
                <a:highlight>
                  <a:srgbClr val="FFFF00"/>
                </a:highlight>
              </a:rPr>
              <a:t>deep learning</a:t>
            </a:r>
            <a:r>
              <a:rPr lang="he-IL" sz="2000" b="0" dirty="0">
                <a:highlight>
                  <a:srgbClr val="FFFF00"/>
                </a:highlight>
              </a:rPr>
              <a:t> עבור כמויות דטה עצומות.</a:t>
            </a:r>
          </a:p>
          <a:p>
            <a:pPr marL="0" lvl="0" indent="0" algn="r" rtl="1">
              <a:spcBef>
                <a:spcPts val="0"/>
              </a:spcBef>
              <a:spcAft>
                <a:spcPts val="0"/>
              </a:spcAft>
              <a:buNone/>
            </a:pPr>
            <a:r>
              <a:rPr lang="he-IL" sz="2000" b="0" dirty="0">
                <a:highlight>
                  <a:srgbClr val="FFFF00"/>
                </a:highlight>
              </a:rPr>
              <a:t>מודלים של </a:t>
            </a:r>
            <a:r>
              <a:rPr lang="en-US" sz="2000" b="0" dirty="0">
                <a:highlight>
                  <a:srgbClr val="FFFF00"/>
                </a:highlight>
              </a:rPr>
              <a:t>deep learning</a:t>
            </a:r>
            <a:r>
              <a:rPr lang="he-IL" sz="2000" b="0" dirty="0">
                <a:highlight>
                  <a:srgbClr val="FFFF00"/>
                </a:highlight>
              </a:rPr>
              <a:t> עבור דטה הטרוגני</a:t>
            </a:r>
          </a:p>
          <a:p>
            <a:pPr marL="0" lvl="0" indent="0" algn="r" rtl="1">
              <a:spcBef>
                <a:spcPts val="0"/>
              </a:spcBef>
              <a:spcAft>
                <a:spcPts val="0"/>
              </a:spcAft>
              <a:buNone/>
            </a:pPr>
            <a:r>
              <a:rPr lang="he-IL" sz="2000" b="0" dirty="0">
                <a:highlight>
                  <a:srgbClr val="FFFF00"/>
                </a:highlight>
              </a:rPr>
              <a:t>מודלים של </a:t>
            </a:r>
            <a:r>
              <a:rPr lang="en-US" sz="2000" b="0" dirty="0">
                <a:highlight>
                  <a:srgbClr val="FFFF00"/>
                </a:highlight>
              </a:rPr>
              <a:t>deep learning</a:t>
            </a:r>
            <a:r>
              <a:rPr lang="he-IL" sz="2000" b="0" dirty="0">
                <a:highlight>
                  <a:srgbClr val="FFFF00"/>
                </a:highlight>
              </a:rPr>
              <a:t> עבור דטה בזמן-אמת</a:t>
            </a:r>
          </a:p>
          <a:p>
            <a:pPr marL="0" lvl="0" indent="0" algn="r" rtl="1">
              <a:spcBef>
                <a:spcPts val="0"/>
              </a:spcBef>
              <a:spcAft>
                <a:spcPts val="0"/>
              </a:spcAft>
              <a:buNone/>
            </a:pPr>
            <a:r>
              <a:rPr lang="he-IL" sz="2000" b="0" dirty="0">
                <a:highlight>
                  <a:srgbClr val="FFFF00"/>
                </a:highlight>
              </a:rPr>
              <a:t>ומודלים של </a:t>
            </a:r>
            <a:r>
              <a:rPr lang="en-US" sz="2000" b="0" dirty="0">
                <a:highlight>
                  <a:srgbClr val="FFFF00"/>
                </a:highlight>
              </a:rPr>
              <a:t>deep learning</a:t>
            </a:r>
            <a:r>
              <a:rPr lang="he-IL" sz="2000" b="0" dirty="0">
                <a:highlight>
                  <a:srgbClr val="FFFF00"/>
                </a:highlight>
              </a:rPr>
              <a:t> עבור דטה באיכות ירודה (נמוכה)</a:t>
            </a:r>
            <a:endParaRPr sz="2000" b="0" dirty="0">
              <a:highlight>
                <a:srgbClr val="FFFF00"/>
              </a:highlight>
            </a:endParaRPr>
          </a:p>
        </p:txBody>
      </p:sp>
    </p:spTree>
    <p:extLst>
      <p:ext uri="{BB962C8B-B14F-4D97-AF65-F5344CB8AC3E}">
        <p14:creationId xmlns:p14="http://schemas.microsoft.com/office/powerpoint/2010/main" val="1273375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1" indent="0" algn="r" rtl="1">
              <a:spcBef>
                <a:spcPts val="0"/>
              </a:spcBef>
              <a:spcAft>
                <a:spcPts val="0"/>
              </a:spcAft>
              <a:buNone/>
            </a:pPr>
            <a:r>
              <a:rPr lang="he-IL" dirty="0"/>
              <a:t>נתחיל במודל של </a:t>
            </a:r>
            <a:r>
              <a:rPr lang="en-US" dirty="0"/>
              <a:t>deep learning</a:t>
            </a:r>
            <a:r>
              <a:rPr lang="he-IL" dirty="0"/>
              <a:t> עבור כמויות דטה עצומות</a:t>
            </a:r>
            <a:endParaRPr dirty="0"/>
          </a:p>
        </p:txBody>
      </p:sp>
    </p:spTree>
    <p:extLst>
      <p:ext uri="{BB962C8B-B14F-4D97-AF65-F5344CB8AC3E}">
        <p14:creationId xmlns:p14="http://schemas.microsoft.com/office/powerpoint/2010/main" val="28919185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דיברנו כבר בהתחלה על </a:t>
            </a:r>
            <a:r>
              <a:rPr lang="en-US" sz="1800" dirty="0">
                <a:effectLst/>
                <a:latin typeface="Calibri" panose="020F0502020204030204" pitchFamily="34" charset="0"/>
                <a:ea typeface="Calibri" panose="020F0502020204030204" pitchFamily="34" charset="0"/>
                <a:cs typeface="Arial" panose="020B0604020202020204" pitchFamily="34" charset="0"/>
              </a:rPr>
              <a:t>BIG DATA</a:t>
            </a:r>
            <a:r>
              <a:rPr lang="he-IL" sz="1800" dirty="0">
                <a:effectLst/>
                <a:latin typeface="Calibri" panose="020F0502020204030204" pitchFamily="34" charset="0"/>
                <a:ea typeface="Calibri" panose="020F0502020204030204" pitchFamily="34" charset="0"/>
                <a:cs typeface="Arial" panose="020B0604020202020204" pitchFamily="34" charset="0"/>
              </a:rPr>
              <a:t> – עכשיו נראה איך משתמשים במודלים שלמדנו כדי לפענח </a:t>
            </a:r>
            <a:r>
              <a:rPr lang="en-US" sz="1800" dirty="0">
                <a:effectLst/>
                <a:latin typeface="Calibri" panose="020F0502020204030204" pitchFamily="34" charset="0"/>
                <a:ea typeface="Calibri" panose="020F0502020204030204" pitchFamily="34" charset="0"/>
                <a:cs typeface="Arial" panose="020B0604020202020204" pitchFamily="34" charset="0"/>
              </a:rPr>
              <a:t>BIG DATA</a:t>
            </a:r>
            <a:endParaRPr lang="he-IL"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כמויות עצומות של נתונים מציבות אתגר גדול במודלים של </a:t>
            </a:r>
            <a:r>
              <a:rPr lang="en-US" sz="1800" dirty="0">
                <a:effectLst/>
                <a:latin typeface="Calibri" panose="020F0502020204030204" pitchFamily="34" charset="0"/>
                <a:ea typeface="Calibri" panose="020F0502020204030204" pitchFamily="34" charset="0"/>
                <a:cs typeface="Arial" panose="020B0604020202020204" pitchFamily="34" charset="0"/>
              </a:rPr>
              <a:t>Deep learning</a:t>
            </a:r>
            <a:r>
              <a:rPr lang="he-IL" sz="1800" dirty="0">
                <a:effectLst/>
                <a:latin typeface="Calibri" panose="020F050202020403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ישנם סוגי מחלקות רבות של דוגמאות במערך נתונים גדול ולכל דוגמא יש מס' רב של תכונות!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כדי ללמוד תכונות וייצוגים עבור כמויות עצומות של דטה – פותחו כמה מודלים של </a:t>
            </a:r>
            <a:r>
              <a:rPr lang="en-US" sz="1800" dirty="0">
                <a:effectLst/>
                <a:latin typeface="Calibri" panose="020F0502020204030204" pitchFamily="34" charset="0"/>
                <a:ea typeface="Calibri" panose="020F0502020204030204" pitchFamily="34" charset="0"/>
                <a:cs typeface="Arial" panose="020B0604020202020204" pitchFamily="34" charset="0"/>
              </a:rPr>
              <a:t>deep learning</a:t>
            </a:r>
            <a:r>
              <a:rPr lang="he-IL" sz="1800" dirty="0">
                <a:effectLst/>
                <a:latin typeface="Calibri" panose="020F0502020204030204" pitchFamily="34" charset="0"/>
                <a:ea typeface="Calibri" panose="020F0502020204030204" pitchFamily="34" charset="0"/>
                <a:cs typeface="Arial" panose="020B0604020202020204" pitchFamily="34" charset="0"/>
              </a:rPr>
              <a:t> בקנה מידה גדול. מודלים אלה כוללים שכבות נסתרות, כל אחת עם מס' רב של נוירונים ומיליוני פרמטרים.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זוהי משימה קשה מאוד לאמן מודלים של </a:t>
            </a:r>
            <a:r>
              <a:rPr lang="en-US" sz="1800" dirty="0">
                <a:effectLst/>
                <a:latin typeface="Calibri" panose="020F0502020204030204" pitchFamily="34" charset="0"/>
                <a:ea typeface="Calibri" panose="020F0502020204030204" pitchFamily="34" charset="0"/>
                <a:cs typeface="Arial" panose="020B0604020202020204" pitchFamily="34" charset="0"/>
              </a:rPr>
              <a:t>deep learning</a:t>
            </a:r>
            <a:r>
              <a:rPr lang="he-IL" sz="1800" dirty="0">
                <a:effectLst/>
                <a:latin typeface="Calibri" panose="020F0502020204030204" pitchFamily="34" charset="0"/>
                <a:ea typeface="Calibri" panose="020F0502020204030204" pitchFamily="34" charset="0"/>
                <a:cs typeface="Arial" panose="020B0604020202020204" pitchFamily="34" charset="0"/>
              </a:rPr>
              <a:t> בקנה מידה גדול שכזה.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he-IL" sz="1800" dirty="0">
                <a:effectLst/>
                <a:latin typeface="Calibri" panose="020F0502020204030204" pitchFamily="34" charset="0"/>
                <a:ea typeface="Calibri" panose="020F0502020204030204" pitchFamily="34" charset="0"/>
                <a:cs typeface="Arial" panose="020B0604020202020204" pitchFamily="34" charset="0"/>
              </a:rPr>
              <a:t>בשנים האחרונות הוצגו שיטות אלג' רבות להכשרת מודלים בקנה מידה גדול, והם מתחלקים ל3 קטגוריות: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buFont typeface="+mj-lt"/>
              <a:buAutoNum type="arabicPeriod"/>
            </a:pPr>
            <a:r>
              <a:rPr lang="he-IL" sz="1800" dirty="0">
                <a:effectLst/>
                <a:latin typeface="Calibri" panose="020F0502020204030204" pitchFamily="34" charset="0"/>
                <a:ea typeface="Calibri" panose="020F0502020204030204" pitchFamily="34" charset="0"/>
                <a:cs typeface="Arial" panose="020B0604020202020204" pitchFamily="34" charset="0"/>
              </a:rPr>
              <a:t>מודלים של </a:t>
            </a:r>
            <a:r>
              <a:rPr lang="en-US" sz="1800" dirty="0">
                <a:effectLst/>
                <a:latin typeface="Calibri" panose="020F0502020204030204" pitchFamily="34" charset="0"/>
                <a:ea typeface="Calibri" panose="020F0502020204030204" pitchFamily="34" charset="0"/>
                <a:cs typeface="Arial" panose="020B0604020202020204" pitchFamily="34" charset="0"/>
              </a:rPr>
              <a:t>deep learning</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Arial" panose="020B0604020202020204" pitchFamily="34" charset="0"/>
                <a:ea typeface="Calibri" panose="020F0502020204030204" pitchFamily="34" charset="0"/>
                <a:cs typeface="Arial" panose="020B0604020202020204" pitchFamily="34" charset="0"/>
              </a:rPr>
              <a:t>במקביליות.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r" rtl="1">
              <a:lnSpc>
                <a:spcPct val="107000"/>
              </a:lnSpc>
              <a:buFont typeface="+mj-lt"/>
              <a:buAutoNum type="arabicPeriod"/>
            </a:pPr>
            <a:r>
              <a:rPr lang="he-IL" sz="1800" dirty="0">
                <a:effectLst/>
                <a:latin typeface="Calibri" panose="020F0502020204030204" pitchFamily="34" charset="0"/>
                <a:ea typeface="Calibri" panose="020F0502020204030204" pitchFamily="34" charset="0"/>
                <a:cs typeface="Arial" panose="020B0604020202020204" pitchFamily="34" charset="0"/>
              </a:rPr>
              <a:t>מודלים עם יישום מבוסס </a:t>
            </a:r>
            <a:r>
              <a:rPr lang="en-US" sz="1800" dirty="0">
                <a:effectLst/>
                <a:latin typeface="Calibri" panose="020F0502020204030204" pitchFamily="34" charset="0"/>
                <a:ea typeface="Calibri" panose="020F0502020204030204" pitchFamily="34" charset="0"/>
                <a:cs typeface="Arial" panose="020B0604020202020204" pitchFamily="34" charset="0"/>
              </a:rPr>
              <a:t>GPU</a:t>
            </a:r>
          </a:p>
          <a:p>
            <a:pPr marL="342900" lvl="0" indent="-342900" algn="r" rtl="1">
              <a:lnSpc>
                <a:spcPct val="107000"/>
              </a:lnSpc>
              <a:spcAft>
                <a:spcPts val="800"/>
              </a:spcAft>
              <a:buFont typeface="+mj-lt"/>
              <a:buAutoNum type="arabicPeriod"/>
            </a:pPr>
            <a:r>
              <a:rPr lang="he-IL" sz="1800" dirty="0">
                <a:effectLst/>
                <a:latin typeface="Calibri" panose="020F0502020204030204" pitchFamily="34" charset="0"/>
                <a:ea typeface="Calibri" panose="020F0502020204030204" pitchFamily="34" charset="0"/>
                <a:cs typeface="Arial" panose="020B0604020202020204" pitchFamily="34" charset="0"/>
              </a:rPr>
              <a:t>מודלים של למידה עמוקה אופטימלית.</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2589847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המציא מסגרת תוכנה בשם </a:t>
            </a:r>
            <a:r>
              <a:rPr lang="en-US" dirty="0"/>
              <a:t>DISTBELIEF </a:t>
            </a:r>
            <a:r>
              <a:rPr lang="he-IL" dirty="0"/>
              <a:t> כדי לאמן מספר רב של מכונות </a:t>
            </a:r>
            <a:r>
              <a:rPr lang="he-IL" b="1" dirty="0"/>
              <a:t>במקביל</a:t>
            </a:r>
            <a:r>
              <a:rPr lang="he-IL" dirty="0"/>
              <a:t>.</a:t>
            </a:r>
          </a:p>
          <a:p>
            <a:pPr marL="0" lvl="0" indent="0" algn="r" rtl="1">
              <a:spcBef>
                <a:spcPts val="0"/>
              </a:spcBef>
              <a:spcAft>
                <a:spcPts val="0"/>
              </a:spcAft>
              <a:buNone/>
            </a:pPr>
            <a:r>
              <a:rPr lang="he-IL" dirty="0"/>
              <a:t>מודל הלמידה העמוק הגדול מחולק לבלוקים קטנים, כל אחד מהם מוקצה למחשב לצורך אימון.</a:t>
            </a:r>
          </a:p>
          <a:p>
            <a:pPr marL="0" lvl="0" indent="0" algn="r" rtl="1">
              <a:spcBef>
                <a:spcPts val="0"/>
              </a:spcBef>
              <a:spcAft>
                <a:spcPts val="0"/>
              </a:spcAft>
              <a:buNone/>
            </a:pPr>
            <a:r>
              <a:rPr lang="en-US" dirty="0" err="1"/>
              <a:t>DistBelief</a:t>
            </a:r>
            <a:r>
              <a:rPr lang="en-US" dirty="0"/>
              <a:t> </a:t>
            </a:r>
            <a:r>
              <a:rPr lang="he-IL" dirty="0"/>
              <a:t> מעבירה המון נתונים בין המחשבים, דבר שיביא להרבה מאוד תקשורת, במיוחד עבור רשתות המחוברת במלואן כמו</a:t>
            </a:r>
          </a:p>
          <a:p>
            <a:pPr marL="0" lvl="0" indent="0" algn="r" rtl="1">
              <a:spcBef>
                <a:spcPts val="0"/>
              </a:spcBef>
              <a:spcAft>
                <a:spcPts val="0"/>
              </a:spcAft>
              <a:buNone/>
            </a:pPr>
            <a:r>
              <a:rPr lang="he-IL" dirty="0"/>
              <a:t> </a:t>
            </a:r>
            <a:r>
              <a:rPr lang="en-US" dirty="0"/>
              <a:t> Stacking auto-encoder </a:t>
            </a:r>
            <a:r>
              <a:rPr lang="he-IL" dirty="0"/>
              <a:t>ו-</a:t>
            </a:r>
            <a:r>
              <a:rPr lang="en-US" dirty="0"/>
              <a:t>Deep Belief Network.</a:t>
            </a:r>
            <a:r>
              <a:rPr lang="he-IL" dirty="0"/>
              <a:t> </a:t>
            </a:r>
          </a:p>
          <a:p>
            <a:pPr marL="0" lvl="0" indent="0" algn="r" rtl="1">
              <a:spcBef>
                <a:spcPts val="0"/>
              </a:spcBef>
              <a:spcAft>
                <a:spcPts val="0"/>
              </a:spcAft>
              <a:buNone/>
            </a:pPr>
            <a:r>
              <a:rPr lang="he-IL" dirty="0"/>
              <a:t>למרות זאת, </a:t>
            </a:r>
            <a:r>
              <a:rPr lang="en-US" dirty="0" err="1"/>
              <a:t>DistBelief</a:t>
            </a:r>
            <a:r>
              <a:rPr lang="en-US" dirty="0"/>
              <a:t> </a:t>
            </a:r>
            <a:r>
              <a:rPr lang="he-IL" dirty="0"/>
              <a:t> עדיין משפרת את יעילות האימון באופן משמעותי על ידי חלוקת מודל עמוק גדול לבלוקים.</a:t>
            </a:r>
          </a:p>
          <a:p>
            <a:pPr marL="0" lvl="0" indent="0" algn="r" rtl="1">
              <a:spcBef>
                <a:spcPts val="0"/>
              </a:spcBef>
              <a:spcAft>
                <a:spcPts val="0"/>
              </a:spcAft>
              <a:buNone/>
            </a:pPr>
            <a:r>
              <a:rPr lang="he-IL" dirty="0"/>
              <a:t>כך בעצם עובדת כל המערכת במקביליות, מיישמת תהליכי אופטימיזציה </a:t>
            </a:r>
          </a:p>
          <a:p>
            <a:pPr marL="0" lvl="0" indent="0" algn="r" rtl="1">
              <a:spcBef>
                <a:spcPts val="0"/>
              </a:spcBef>
              <a:spcAft>
                <a:spcPts val="0"/>
              </a:spcAft>
              <a:buNone/>
            </a:pPr>
            <a:r>
              <a:rPr lang="he-IL" dirty="0"/>
              <a:t>והיא מאוד מתאימה ללימוד תכונות </a:t>
            </a:r>
            <a:r>
              <a:rPr lang="en-US" dirty="0"/>
              <a:t>BIG DATA</a:t>
            </a:r>
            <a:r>
              <a:rPr lang="he-IL" dirty="0"/>
              <a:t> מכיוון שהיא מסוגלת להתרחב על פני מחשבים רבים !</a:t>
            </a:r>
            <a:r>
              <a:rPr lang="en-US" dirty="0"/>
              <a:t> </a:t>
            </a:r>
            <a:endParaRPr dirty="0"/>
          </a:p>
        </p:txBody>
      </p:sp>
    </p:spTree>
    <p:extLst>
      <p:ext uri="{BB962C8B-B14F-4D97-AF65-F5344CB8AC3E}">
        <p14:creationId xmlns:p14="http://schemas.microsoft.com/office/powerpoint/2010/main" val="606722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מסגרת למידה עמוקה המבוססת על </a:t>
            </a:r>
            <a:r>
              <a:rPr lang="en-US" dirty="0"/>
              <a:t>GPU</a:t>
            </a:r>
            <a:r>
              <a:rPr lang="he-IL" dirty="0"/>
              <a:t> לאימון מקביל ל </a:t>
            </a:r>
            <a:r>
              <a:rPr lang="en-US" dirty="0"/>
              <a:t>DBN</a:t>
            </a:r>
            <a:r>
              <a:rPr lang="he-IL" dirty="0"/>
              <a:t> בקנה מידה גדול </a:t>
            </a:r>
          </a:p>
          <a:p>
            <a:pPr marL="0" lvl="0" indent="0" algn="r" rtl="1">
              <a:spcBef>
                <a:spcPts val="0"/>
              </a:spcBef>
              <a:spcAft>
                <a:spcPts val="0"/>
              </a:spcAft>
              <a:buNone/>
            </a:pPr>
            <a:r>
              <a:rPr lang="he-IL" dirty="0" err="1"/>
              <a:t>ול</a:t>
            </a:r>
            <a:r>
              <a:rPr lang="en-US" dirty="0"/>
              <a:t>sparse auto-encoders</a:t>
            </a:r>
            <a:r>
              <a:rPr lang="he-IL" dirty="0"/>
              <a:t> עם יותר מ100 מיליון פרמטרים ומילוני אובייקטי אימון. </a:t>
            </a:r>
          </a:p>
          <a:p>
            <a:pPr marL="0" lvl="0" indent="0" algn="r" rtl="1">
              <a:spcBef>
                <a:spcPts val="0"/>
              </a:spcBef>
              <a:spcAft>
                <a:spcPts val="0"/>
              </a:spcAft>
              <a:buNone/>
            </a:pPr>
            <a:r>
              <a:rPr lang="he-IL" dirty="0"/>
              <a:t>למשל, הם הכניסו את הפרמטרים וכמה אובייקטי אימון לזיכרון הגלובלי כדי להפחית את העברת הנתונים.</a:t>
            </a:r>
          </a:p>
          <a:p>
            <a:pPr marL="0" lvl="0" indent="0" algn="r" rtl="1">
              <a:spcBef>
                <a:spcPts val="0"/>
              </a:spcBef>
              <a:spcAft>
                <a:spcPts val="0"/>
              </a:spcAft>
              <a:buNone/>
            </a:pPr>
            <a:r>
              <a:rPr lang="he-IL" dirty="0"/>
              <a:t>בנוסף, הם יישמו דגימת גיבס מקבילה של נוירונים נסתרים וגלויים על ידי ייצור שתי מטריצות דגימה</a:t>
            </a:r>
            <a:endParaRPr lang="en-US" dirty="0"/>
          </a:p>
          <a:p>
            <a:pPr marL="0" lvl="0" indent="0" algn="r" rtl="1">
              <a:spcBef>
                <a:spcPts val="0"/>
              </a:spcBef>
              <a:spcAft>
                <a:spcPts val="0"/>
              </a:spcAft>
              <a:buNone/>
            </a:pPr>
            <a:r>
              <a:rPr lang="he-IL" dirty="0"/>
              <a:t>הם הצליחו </a:t>
            </a:r>
            <a:r>
              <a:rPr lang="he-IL" dirty="0" err="1"/>
              <a:t>להאץ</a:t>
            </a:r>
            <a:r>
              <a:rPr lang="he-IL" dirty="0"/>
              <a:t> את הרשתות </a:t>
            </a:r>
            <a:r>
              <a:rPr lang="en-US" dirty="0"/>
              <a:t>DBN</a:t>
            </a:r>
          </a:p>
          <a:p>
            <a:pPr marL="0" lvl="0" indent="0" algn="r" rtl="1">
              <a:spcBef>
                <a:spcPts val="0"/>
              </a:spcBef>
              <a:spcAft>
                <a:spcPts val="0"/>
              </a:spcAft>
              <a:buNone/>
            </a:pPr>
            <a:r>
              <a:rPr lang="he-IL" dirty="0"/>
              <a:t>שבנויות על כמה מכונות בולצמן מוגבלות (2 שכבות-אחת גלויה אחת נסתרת) פי 70.</a:t>
            </a:r>
            <a:endParaRPr dirty="0"/>
          </a:p>
        </p:txBody>
      </p:sp>
    </p:spTree>
    <p:extLst>
      <p:ext uri="{BB962C8B-B14F-4D97-AF65-F5344CB8AC3E}">
        <p14:creationId xmlns:p14="http://schemas.microsoft.com/office/powerpoint/2010/main" val="37339857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9926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דוגמא לעבודה במקביל עם מעבד גרפי</a:t>
            </a:r>
          </a:p>
          <a:p>
            <a:pPr marL="0" lvl="0" indent="0" algn="r" rtl="1">
              <a:spcBef>
                <a:spcPts val="0"/>
              </a:spcBef>
              <a:spcAft>
                <a:spcPts val="0"/>
              </a:spcAft>
              <a:buNone/>
            </a:pPr>
            <a:r>
              <a:rPr lang="he-IL" dirty="0"/>
              <a:t>נצפה בערך 40 שניות עד שהוא יורה את המונה ליזה </a:t>
            </a:r>
            <a:endParaRPr dirty="0"/>
          </a:p>
        </p:txBody>
      </p:sp>
    </p:spTree>
    <p:extLst>
      <p:ext uri="{BB962C8B-B14F-4D97-AF65-F5344CB8AC3E}">
        <p14:creationId xmlns:p14="http://schemas.microsoft.com/office/powerpoint/2010/main" val="2826553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rtl="1">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effectLst/>
                <a:latin typeface="Arial"/>
                <a:ea typeface="Arial"/>
                <a:cs typeface="Arial"/>
                <a:sym typeface="Arial"/>
              </a:rPr>
              <a:t>Supervised</a:t>
            </a:r>
            <a:r>
              <a:rPr lang="he-IL" sz="1100" b="0" i="0" u="none" strike="noStrike" cap="none" dirty="0">
                <a:solidFill>
                  <a:srgbClr val="000000"/>
                </a:solidFill>
                <a:effectLst/>
                <a:latin typeface="Arial"/>
                <a:ea typeface="Arial"/>
                <a:cs typeface="Arial"/>
                <a:sym typeface="Arial"/>
              </a:rPr>
              <a:t> -  </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היא טכניקה בענף למידת המכונה, המאפשרת לפתח מכונה או מערכת שלומדות לפתור בעיות על בסיס מאגר גדול של דוגמאות ״פתורות״.</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כאשר יש לנו גם דוגמאות וגם "פתרונות" שהושגו בצורה כזו או אחרת – ואנו רוצים שהמחשב יחקה את התשובות.</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מאפשרת לנו לאסוף נתונים או להפיק פלט נתונים מהניסיון הקודם </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עוזר לייעל את קריטריוני הביצועים באמצעות ניסיון, אחרי שיש לנו מספיק דוגמאות – כנראה שנדע לפתור דברים שלא ראינו עד עכשיו.</a:t>
            </a:r>
          </a:p>
          <a:p>
            <a:pPr marL="0" marR="0" lvl="0" indent="0" algn="just"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ea typeface="Arial"/>
              <a:cs typeface="Arial"/>
              <a:sym typeface="Arial"/>
            </a:endParaRPr>
          </a:p>
          <a:p>
            <a:pPr marL="0" marR="0" lvl="0" indent="0" algn="just" rtl="1">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effectLst/>
                <a:latin typeface="Arial"/>
                <a:cs typeface="Arial"/>
                <a:sym typeface="Arial"/>
              </a:rPr>
              <a:t>Unsupervised</a:t>
            </a:r>
            <a:r>
              <a:rPr lang="he-IL" sz="1100" b="1" i="0" u="none" strike="noStrike" cap="none" dirty="0">
                <a:solidFill>
                  <a:srgbClr val="000000"/>
                </a:solidFill>
                <a:effectLst/>
                <a:latin typeface="Arial"/>
                <a:cs typeface="Arial"/>
                <a:sym typeface="Arial"/>
              </a:rPr>
              <a:t> -</a:t>
            </a:r>
            <a:r>
              <a:rPr lang="he" sz="1100" b="0" i="0" u="none" strike="noStrike" cap="none" dirty="0">
                <a:solidFill>
                  <a:srgbClr val="000000"/>
                </a:solidFill>
                <a:effectLst/>
                <a:latin typeface="Arial"/>
                <a:ea typeface="Arial"/>
                <a:cs typeface="Arial"/>
                <a:sym typeface="Arial"/>
              </a:rPr>
              <a:t> </a:t>
            </a:r>
            <a:endParaRPr lang="he-IL" sz="1100" b="0" i="0" u="none" strike="noStrike" cap="none" dirty="0">
              <a:solidFill>
                <a:srgbClr val="000000"/>
              </a:solidFill>
              <a:effectLst/>
              <a:latin typeface="Arial"/>
              <a:ea typeface="Arial"/>
              <a:cs typeface="Arial"/>
              <a:sym typeface="Arial"/>
            </a:endParaRP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ea typeface="Arial"/>
                <a:cs typeface="Arial"/>
                <a:sym typeface="Arial"/>
              </a:rPr>
              <a:t>קטגוריה מעט שונה של </a:t>
            </a:r>
            <a:r>
              <a:rPr lang="en-US" sz="1100" b="0" i="0" u="none" strike="noStrike" cap="none" dirty="0">
                <a:solidFill>
                  <a:srgbClr val="000000"/>
                </a:solidFill>
                <a:effectLst/>
                <a:latin typeface="Arial"/>
                <a:ea typeface="Arial"/>
                <a:cs typeface="Arial"/>
                <a:sym typeface="Arial"/>
              </a:rPr>
              <a:t>ML</a:t>
            </a:r>
            <a:r>
              <a:rPr lang="he-IL" sz="1100" b="0" i="0" u="none" strike="noStrike" cap="none" dirty="0">
                <a:solidFill>
                  <a:srgbClr val="000000"/>
                </a:solidFill>
                <a:effectLst/>
                <a:latin typeface="Arial"/>
                <a:ea typeface="Arial"/>
                <a:cs typeface="Arial"/>
                <a:sym typeface="Arial"/>
              </a:rPr>
              <a:t> בה יש לנו סט של נתונים, אך ללא תשובות – מהם אנו מנסים להפיק תובנות.</a:t>
            </a:r>
          </a:p>
          <a:p>
            <a:pPr marL="0" marR="0" lvl="0" indent="0" algn="just" rtl="1">
              <a:lnSpc>
                <a:spcPct val="100000"/>
              </a:lnSpc>
              <a:spcBef>
                <a:spcPts val="0"/>
              </a:spcBef>
              <a:spcAft>
                <a:spcPts val="0"/>
              </a:spcAft>
              <a:buClr>
                <a:srgbClr val="000000"/>
              </a:buClr>
              <a:buSzPts val="1100"/>
              <a:buFont typeface="Arial"/>
              <a:buNone/>
            </a:pPr>
            <a:r>
              <a:rPr lang="he" sz="1100" b="0" i="0" u="none" strike="noStrike" cap="none" dirty="0">
                <a:solidFill>
                  <a:srgbClr val="000000"/>
                </a:solidFill>
                <a:effectLst/>
                <a:latin typeface="Arial"/>
                <a:ea typeface="Arial"/>
                <a:cs typeface="Arial"/>
                <a:sym typeface="Arial"/>
              </a:rPr>
              <a:t>למשל, נתונים הכוללים מידע רפואי על נבדק, כמו: חום, דופק, לחץ דם, </a:t>
            </a:r>
            <a:r>
              <a:rPr lang="he" sz="1100" b="0" i="0" u="sng" strike="noStrike" cap="none" dirty="0">
                <a:solidFill>
                  <a:srgbClr val="000000"/>
                </a:solidFill>
                <a:effectLst/>
                <a:latin typeface="Arial"/>
                <a:ea typeface="Arial"/>
                <a:cs typeface="Arial"/>
                <a:sym typeface="Arial"/>
              </a:rPr>
              <a:t>ללא</a:t>
            </a:r>
            <a:r>
              <a:rPr lang="he" sz="1100" b="0" i="0" u="none" strike="noStrike" cap="none" dirty="0">
                <a:solidFill>
                  <a:srgbClr val="000000"/>
                </a:solidFill>
                <a:effectLst/>
                <a:latin typeface="Arial"/>
                <a:ea typeface="Arial"/>
                <a:cs typeface="Arial"/>
                <a:sym typeface="Arial"/>
              </a:rPr>
              <a:t> תיוג המציין אם הנתונים שייכים לאדם חולה או בריא.</a:t>
            </a:r>
            <a:endParaRPr lang="he-IL" sz="1100" b="0" i="0" u="none" strike="noStrike" cap="none" dirty="0">
              <a:solidFill>
                <a:srgbClr val="000000"/>
              </a:solidFill>
              <a:effectLst/>
              <a:latin typeface="Arial"/>
              <a:ea typeface="Arial"/>
              <a:cs typeface="Arial"/>
              <a:sym typeface="Arial"/>
            </a:endParaRPr>
          </a:p>
          <a:p>
            <a:pPr marL="0" marR="0" lvl="0" indent="0" algn="just" rtl="1">
              <a:lnSpc>
                <a:spcPct val="100000"/>
              </a:lnSpc>
              <a:spcBef>
                <a:spcPts val="0"/>
              </a:spcBef>
              <a:spcAft>
                <a:spcPts val="0"/>
              </a:spcAft>
              <a:buClr>
                <a:srgbClr val="000000"/>
              </a:buClr>
              <a:buSzPts val="1100"/>
              <a:buFont typeface="Arial"/>
              <a:buNone/>
            </a:pPr>
            <a:endParaRPr lang="he-IL" sz="1100" b="0" i="0" u="none" strike="noStrike" cap="none" dirty="0">
              <a:solidFill>
                <a:srgbClr val="000000"/>
              </a:solidFill>
              <a:effectLst/>
              <a:latin typeface="Arial"/>
              <a:cs typeface="Arial"/>
              <a:sym typeface="Arial"/>
            </a:endParaRP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לדוגמא התינוקת עם הכלב – מדמים את זה לתינוק\תינוקת קטנה שגדלה בבית שלה עם כלב</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ואפחד לא לימד אותה מה זה כלב היא פשוט יודעת שיש את הדבר הזה שחי איתם – ויום אחד הגיעו  אליהם הביתה חברים עם הכלב שלהם</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והילדה לא פחדה מהכלב והיא ישר הלכה אליו ושיחקה איתו גם כי המוח שלה ידע לזהות את אותם המאפיינים של הכלב</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את האף, את האוזניים, 4 רגליים, זנב וכו'..</a:t>
            </a:r>
          </a:p>
          <a:p>
            <a:pPr marL="0" marR="0" lvl="0" indent="0" algn="just" rtl="1">
              <a:lnSpc>
                <a:spcPct val="100000"/>
              </a:lnSpc>
              <a:spcBef>
                <a:spcPts val="0"/>
              </a:spcBef>
              <a:spcAft>
                <a:spcPts val="0"/>
              </a:spcAft>
              <a:buClr>
                <a:srgbClr val="000000"/>
              </a:buClr>
              <a:buSzPts val="1100"/>
              <a:buFont typeface="Arial"/>
              <a:buNone/>
            </a:pPr>
            <a:r>
              <a:rPr lang="he-IL" sz="1100" b="0" i="0" u="none" strike="noStrike" cap="none" dirty="0">
                <a:solidFill>
                  <a:srgbClr val="000000"/>
                </a:solidFill>
                <a:effectLst/>
                <a:latin typeface="Arial"/>
                <a:cs typeface="Arial"/>
                <a:sym typeface="Arial"/>
              </a:rPr>
              <a:t>וזו בעצם למידה לא מפוקחת </a:t>
            </a:r>
            <a:endParaRPr dirty="0"/>
          </a:p>
        </p:txBody>
      </p:sp>
    </p:spTree>
    <p:extLst>
      <p:ext uri="{BB962C8B-B14F-4D97-AF65-F5344CB8AC3E}">
        <p14:creationId xmlns:p14="http://schemas.microsoft.com/office/powerpoint/2010/main" val="25720127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2682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r>
              <a:rPr lang="he-IL" dirty="0">
                <a:solidFill>
                  <a:srgbClr val="000000"/>
                </a:solidFill>
                <a:effectLst/>
              </a:rPr>
              <a:t>מאפיין מובהק של ביג דאטה הוא המגוון שלו, מה שמרמז כי ביג דאטה נאסף בפורמטים שונים: </a:t>
            </a:r>
          </a:p>
          <a:p>
            <a:pPr marL="158750" indent="0" algn="r" rtl="1">
              <a:buNone/>
            </a:pPr>
            <a:r>
              <a:rPr lang="he-IL" dirty="0">
                <a:solidFill>
                  <a:srgbClr val="000000"/>
                </a:solidFill>
                <a:effectLst/>
              </a:rPr>
              <a:t>נתונים מובנים ונתונים לא מובנים ממספר רב של מקורות. </a:t>
            </a:r>
          </a:p>
          <a:p>
            <a:pPr marL="158750" indent="0" algn="r" rtl="1">
              <a:buNone/>
            </a:pPr>
            <a:r>
              <a:rPr lang="he-IL" dirty="0">
                <a:solidFill>
                  <a:srgbClr val="000000"/>
                </a:solidFill>
                <a:effectLst/>
              </a:rPr>
              <a:t>למשל-  דף אינטרנט מכיל בדרך כלל תמונה וטקסט בו-זמנית. </a:t>
            </a:r>
          </a:p>
          <a:p>
            <a:pPr marL="158750" indent="0" algn="r" rtl="1">
              <a:buNone/>
            </a:pPr>
            <a:r>
              <a:rPr lang="he-IL" dirty="0">
                <a:solidFill>
                  <a:srgbClr val="000000"/>
                </a:solidFill>
                <a:effectLst/>
              </a:rPr>
              <a:t>או למשל אובייקט מולטימדיה, כגון וידאו קליפ הכולל תמונות סטילס, טקסט ואודיו. </a:t>
            </a:r>
          </a:p>
          <a:p>
            <a:pPr marL="158750" indent="0" algn="r" rtl="1">
              <a:buNone/>
            </a:pPr>
            <a:r>
              <a:rPr lang="he-IL" dirty="0">
                <a:solidFill>
                  <a:srgbClr val="000000"/>
                </a:solidFill>
                <a:effectLst/>
              </a:rPr>
              <a:t>לכל מודל של אובייקטי "מולטי מודל" כאלה יש מאפיינים שונים זה מזה, מה שמוביל למורכבות של נתונים הטרוגניים!</a:t>
            </a:r>
          </a:p>
          <a:p>
            <a:pPr marL="158750" indent="0" algn="r" rtl="1">
              <a:buNone/>
            </a:pPr>
            <a:r>
              <a:rPr lang="he-IL" dirty="0">
                <a:solidFill>
                  <a:srgbClr val="000000"/>
                </a:solidFill>
                <a:effectLst/>
              </a:rPr>
              <a:t>לכן, נתונים הטרוגניים מציבים אתגר נוסף במודלים של למידה עמוקה. </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24842277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מודל </a:t>
            </a:r>
            <a:r>
              <a:rPr lang="en-US" dirty="0"/>
              <a:t>deep learning</a:t>
            </a:r>
            <a:r>
              <a:rPr lang="he-IL" dirty="0"/>
              <a:t> </a:t>
            </a:r>
            <a:r>
              <a:rPr lang="he-IL" dirty="0">
                <a:solidFill>
                  <a:srgbClr val="000000"/>
                </a:solidFill>
                <a:effectLst/>
              </a:rPr>
              <a:t>"מולטי מודל"</a:t>
            </a:r>
            <a:r>
              <a:rPr lang="he-IL" dirty="0"/>
              <a:t> ללמידה של אובייקטי אודיו-וידאו (</a:t>
            </a:r>
            <a:r>
              <a:rPr lang="he-IL" dirty="0">
                <a:solidFill>
                  <a:srgbClr val="000000"/>
                </a:solidFill>
                <a:effectLst/>
              </a:rPr>
              <a:t>"מולטי מודל" )</a:t>
            </a:r>
          </a:p>
          <a:p>
            <a:pPr marL="0" lvl="0" indent="0" algn="r" rtl="1">
              <a:spcBef>
                <a:spcPts val="0"/>
              </a:spcBef>
              <a:spcAft>
                <a:spcPts val="0"/>
              </a:spcAft>
              <a:buNone/>
            </a:pPr>
            <a:r>
              <a:rPr lang="he-IL" dirty="0"/>
              <a:t>כמו באיור, הם השתמשו במכונות בולצמן המוגבלות כדי ללמוד תכונות וייצוגים עבור אודיו ווידאו בנפרד,</a:t>
            </a:r>
          </a:p>
          <a:p>
            <a:pPr marL="0" lvl="0" indent="0" algn="r" rtl="1">
              <a:spcBef>
                <a:spcPts val="0"/>
              </a:spcBef>
              <a:spcAft>
                <a:spcPts val="0"/>
              </a:spcAft>
              <a:buNone/>
            </a:pPr>
            <a:r>
              <a:rPr lang="he-IL" dirty="0"/>
              <a:t>התכונות הנלמדות משורשרות לווקטור האמצעי כייצוג משותף של האובייקט ה"מולטי מודל"</a:t>
            </a:r>
          </a:p>
          <a:p>
            <a:pPr marL="0" lvl="0" indent="0" algn="r" rtl="1">
              <a:spcBef>
                <a:spcPts val="0"/>
              </a:spcBef>
              <a:spcAft>
                <a:spcPts val="0"/>
              </a:spcAft>
              <a:buNone/>
            </a:pPr>
            <a:r>
              <a:rPr lang="he-IL" dirty="0"/>
              <a:t>לאחר מכן, וקטור הייצוג המשותף משמש כקלט של מודל </a:t>
            </a:r>
            <a:r>
              <a:rPr lang="en-US" dirty="0"/>
              <a:t>deep auto-encoder</a:t>
            </a:r>
            <a:r>
              <a:rPr lang="he-IL" dirty="0"/>
              <a:t> למשימות כמו סיווג או זיהוי.</a:t>
            </a:r>
            <a:endParaRPr dirty="0"/>
          </a:p>
        </p:txBody>
      </p:sp>
    </p:spTree>
    <p:extLst>
      <p:ext uri="{BB962C8B-B14F-4D97-AF65-F5344CB8AC3E}">
        <p14:creationId xmlns:p14="http://schemas.microsoft.com/office/powerpoint/2010/main" val="11584234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9783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עוד מודל "מולטי מודל" ללמידה עמוקה </a:t>
            </a:r>
          </a:p>
          <a:p>
            <a:pPr marL="0" lvl="0" indent="0" algn="r" rtl="1">
              <a:spcBef>
                <a:spcPts val="0"/>
              </a:spcBef>
              <a:spcAft>
                <a:spcPts val="0"/>
              </a:spcAft>
              <a:buNone/>
            </a:pPr>
            <a:r>
              <a:rPr lang="he-IL" dirty="0"/>
              <a:t>שנקרא </a:t>
            </a:r>
            <a:r>
              <a:rPr lang="en-US" dirty="0"/>
              <a:t>BI MODEL</a:t>
            </a:r>
            <a:r>
              <a:rPr lang="he-IL" dirty="0"/>
              <a:t> עם מכונות בולצמן עבור אובייקטיי טקסט-תמונה </a:t>
            </a:r>
          </a:p>
          <a:p>
            <a:pPr marL="0" lvl="0" indent="0" algn="r" rtl="1">
              <a:spcBef>
                <a:spcPts val="0"/>
              </a:spcBef>
              <a:spcAft>
                <a:spcPts val="0"/>
              </a:spcAft>
              <a:buNone/>
            </a:pPr>
            <a:r>
              <a:rPr lang="he-IL" b="1" dirty="0"/>
              <a:t>מתאים לשימושי משימות סיווג ואחזור מידע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ידוע לנו שנתונים מורכבים לרוב ממגוון פורמטים ומודלים. למשל תמונות מתויגות עם ידע טקסטואלי וסרטונים מלווים באודיו.</a:t>
            </a:r>
          </a:p>
          <a:p>
            <a:pPr marL="0" lvl="0" indent="0" algn="r" rtl="1">
              <a:spcBef>
                <a:spcPts val="0"/>
              </a:spcBef>
              <a:spcAft>
                <a:spcPts val="0"/>
              </a:spcAft>
              <a:buNone/>
            </a:pPr>
            <a:r>
              <a:rPr lang="he-IL" dirty="0"/>
              <a:t>(כל אופציה מאופיינת בתכונות סטטיסטיות מובחנות)</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הן מציעות 2 מכונות בולצמן בנויות כדי ללמוד תכונות עבור ה"מולטי מודל" – טקסט ואופן התמונה</a:t>
            </a:r>
          </a:p>
          <a:p>
            <a:pPr marL="0" lvl="0" indent="0" algn="r" rtl="1">
              <a:spcBef>
                <a:spcPts val="0"/>
              </a:spcBef>
              <a:spcAft>
                <a:spcPts val="0"/>
              </a:spcAft>
              <a:buNone/>
            </a:pPr>
            <a:r>
              <a:rPr lang="he-IL" dirty="0"/>
              <a:t>הן מראות בעצם כיצד להשתמש במודל כדי לחלץ ייצוג משמעותי של נתונים "מולטי מודליים" – ייצור של ייצוגים מתמזגים ע"י שילוב תכונות בין מודלים שונים. </a:t>
            </a:r>
          </a:p>
          <a:p>
            <a:pPr marL="0" lvl="0" indent="0" algn="r" rtl="1">
              <a:spcBef>
                <a:spcPts val="0"/>
              </a:spcBef>
              <a:spcAft>
                <a:spcPts val="0"/>
              </a:spcAft>
              <a:buNone/>
            </a:pPr>
            <a:r>
              <a:rPr lang="he-IL" dirty="0"/>
              <a:t>הן ערכו ניסויים על נתונים דו-מודאליים של תמונה-טקסט או נתוני אודיו-וידאו.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הייצוג המשותף הזה משיג תוצאות סיווג טובות על מערך נתונים , וזה תואם או אף עולה על מודלים אחרים עמוקים.</a:t>
            </a:r>
          </a:p>
          <a:p>
            <a:pPr marL="0" lvl="0" indent="0" algn="r" rtl="1">
              <a:spcBef>
                <a:spcPts val="0"/>
              </a:spcBef>
              <a:spcAft>
                <a:spcPts val="0"/>
              </a:spcAft>
              <a:buNone/>
            </a:pPr>
            <a:r>
              <a:rPr lang="he-IL" dirty="0"/>
              <a:t>המודל הזה הרב-מודאלי מסייע לסיווג ואחזור גם כאשר רק נתונים חד מודאליים זמינים בזמן הבדיקה . </a:t>
            </a:r>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המודל מגדיר צפיפות הסתברות על פני המרחב </a:t>
            </a:r>
            <a:endParaRPr dirty="0"/>
          </a:p>
        </p:txBody>
      </p:sp>
    </p:spTree>
    <p:extLst>
      <p:ext uri="{BB962C8B-B14F-4D97-AF65-F5344CB8AC3E}">
        <p14:creationId xmlns:p14="http://schemas.microsoft.com/office/powerpoint/2010/main" val="2972173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באיור הזה ניתן לראות איך המכונה עובדת </a:t>
            </a:r>
          </a:p>
          <a:p>
            <a:pPr marL="0" lvl="0" indent="0" algn="r" rtl="1">
              <a:spcBef>
                <a:spcPts val="0"/>
              </a:spcBef>
              <a:spcAft>
                <a:spcPts val="0"/>
              </a:spcAft>
              <a:buNone/>
            </a:pPr>
            <a:r>
              <a:rPr lang="he-IL" dirty="0"/>
              <a:t>מצד שמאל המכונה קיבלה תמונה ותגיות, ופלטה תגיות טקסט לפי התמונה</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מצד ימין קיבלה תגיות ופלטה תמונות שהכי קרובות למה שהתגיות מייצגות </a:t>
            </a:r>
            <a:endParaRPr dirty="0"/>
          </a:p>
        </p:txBody>
      </p:sp>
    </p:spTree>
    <p:extLst>
      <p:ext uri="{BB962C8B-B14F-4D97-AF65-F5344CB8AC3E}">
        <p14:creationId xmlns:p14="http://schemas.microsoft.com/office/powerpoint/2010/main" val="83883324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0c4dc77f_2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0c4dc77f_2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דוגמא </a:t>
            </a:r>
            <a:r>
              <a:rPr lang="he-IL" dirty="0" err="1"/>
              <a:t>לאיך</a:t>
            </a:r>
            <a:r>
              <a:rPr lang="he-IL" dirty="0"/>
              <a:t> שהן עבדו למשל על תמונה עם טקסט</a:t>
            </a:r>
          </a:p>
          <a:p>
            <a:pPr marL="0" lvl="0" indent="0" algn="r" rtl="1">
              <a:spcBef>
                <a:spcPts val="0"/>
              </a:spcBef>
              <a:spcAft>
                <a:spcPts val="0"/>
              </a:spcAft>
              <a:buNone/>
            </a:pPr>
            <a:r>
              <a:rPr lang="he-IL" dirty="0"/>
              <a:t>תוכן  "מולטי מודלי"</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מימין אפשר לראות את ה</a:t>
            </a:r>
            <a:r>
              <a:rPr lang="en-US" dirty="0"/>
              <a:t>RBM</a:t>
            </a:r>
            <a:r>
              <a:rPr lang="he-IL" dirty="0"/>
              <a:t> שעובד על הטקסט ומשמאל את ה</a:t>
            </a:r>
            <a:r>
              <a:rPr lang="en-US" dirty="0"/>
              <a:t>RBM</a:t>
            </a:r>
            <a:r>
              <a:rPr lang="he-IL" dirty="0"/>
              <a:t> שעובד על התמונה</a:t>
            </a:r>
          </a:p>
          <a:p>
            <a:pPr marL="0" lvl="0" indent="0" algn="r" rtl="1">
              <a:spcBef>
                <a:spcPts val="0"/>
              </a:spcBef>
              <a:spcAft>
                <a:spcPts val="0"/>
              </a:spcAft>
              <a:buNone/>
            </a:pPr>
            <a:r>
              <a:rPr lang="he-IL" dirty="0"/>
              <a:t>ואז את השכבה שעושה להם ייצוג משותף </a:t>
            </a:r>
            <a:endParaRPr dirty="0"/>
          </a:p>
        </p:txBody>
      </p:sp>
    </p:spTree>
    <p:extLst>
      <p:ext uri="{BB962C8B-B14F-4D97-AF65-F5344CB8AC3E}">
        <p14:creationId xmlns:p14="http://schemas.microsoft.com/office/powerpoint/2010/main" val="6614389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011552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מאפיין חשוב של </a:t>
            </a:r>
            <a:r>
              <a:rPr lang="en-US" dirty="0"/>
              <a:t>BIG DATA</a:t>
            </a:r>
            <a:r>
              <a:rPr lang="he-IL" dirty="0"/>
              <a:t> הוא המהירות בה הוא מגיע. וזה דורש ניתוח של ביג דטה בזמן אמת!</a:t>
            </a:r>
            <a:r>
              <a:rPr lang="en-US" dirty="0"/>
              <a:t> </a:t>
            </a:r>
            <a:endParaRPr lang="he-IL" dirty="0"/>
          </a:p>
          <a:p>
            <a:pPr marL="0" lvl="0" indent="0" algn="r" rtl="1">
              <a:spcBef>
                <a:spcPts val="0"/>
              </a:spcBef>
              <a:spcAft>
                <a:spcPts val="0"/>
              </a:spcAft>
              <a:buNone/>
            </a:pPr>
            <a:r>
              <a:rPr lang="he-IL" dirty="0"/>
              <a:t>הביג דטה נאסף בד"כ במהירות ממש גבוהה וזה מציב אתגר בעיבוד הביג דטה בזמן אמת.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רוב המודלים של </a:t>
            </a:r>
            <a:r>
              <a:rPr lang="en-US" dirty="0"/>
              <a:t>deep learning</a:t>
            </a:r>
            <a:r>
              <a:rPr lang="he-IL" dirty="0"/>
              <a:t> בעלי מורכבויות חישוביות גבוהות מכיוון שהם כוללים בד"כ מס' גדול של פרמטרים ללמידת תכונות של ביג דטה</a:t>
            </a:r>
          </a:p>
          <a:p>
            <a:pPr marL="0" lvl="0" indent="0" algn="r" rtl="1">
              <a:spcBef>
                <a:spcPts val="0"/>
              </a:spcBef>
              <a:spcAft>
                <a:spcPts val="0"/>
              </a:spcAft>
              <a:buNone/>
            </a:pPr>
            <a:r>
              <a:rPr lang="he-IL" dirty="0"/>
              <a:t>(במיוחד </a:t>
            </a:r>
            <a:r>
              <a:rPr lang="en-US" dirty="0"/>
              <a:t>deep neural network</a:t>
            </a:r>
            <a:r>
              <a:rPr lang="he-IL" dirty="0"/>
              <a:t>) לכן – קשה מאוד למודלים האלה ללמוד תכונות וייצוגים של ביג דטה </a:t>
            </a:r>
            <a:r>
              <a:rPr lang="he-IL" b="1" dirty="0"/>
              <a:t>בזמן אמת</a:t>
            </a:r>
            <a:r>
              <a:rPr lang="he-IL" b="0" dirty="0"/>
              <a:t>!</a:t>
            </a:r>
          </a:p>
          <a:p>
            <a:pPr marL="0" lvl="0" indent="0" algn="r" rtl="1">
              <a:spcBef>
                <a:spcPts val="0"/>
              </a:spcBef>
              <a:spcAft>
                <a:spcPts val="0"/>
              </a:spcAft>
              <a:buNone/>
            </a:pPr>
            <a:endParaRPr lang="he-IL" b="0" dirty="0"/>
          </a:p>
          <a:p>
            <a:pPr marL="0" lvl="0" indent="0" algn="r" rtl="1">
              <a:spcBef>
                <a:spcPts val="0"/>
              </a:spcBef>
              <a:spcAft>
                <a:spcPts val="0"/>
              </a:spcAft>
              <a:buNone/>
            </a:pPr>
            <a:r>
              <a:rPr lang="he-IL" b="0" dirty="0"/>
              <a:t>בשנים האחרונות הוצגו הרבה שיטות </a:t>
            </a:r>
            <a:r>
              <a:rPr lang="en-US" b="0" dirty="0"/>
              <a:t>deep learning</a:t>
            </a:r>
            <a:r>
              <a:rPr lang="he-IL" b="0" dirty="0"/>
              <a:t> מצטברות ללמידה של תכונות נתונים במהירות גבוהה.</a:t>
            </a:r>
          </a:p>
          <a:p>
            <a:pPr marL="0" lvl="0" indent="0" algn="r" rtl="1">
              <a:spcBef>
                <a:spcPts val="0"/>
              </a:spcBef>
              <a:spcAft>
                <a:spcPts val="0"/>
              </a:spcAft>
              <a:buNone/>
            </a:pPr>
            <a:r>
              <a:rPr lang="he-IL" b="0" dirty="0"/>
              <a:t>אך מה עם זמן אמת? הסוג הזה של השיטות הוא בעצם למידה מקוונת שמעדכנת את הפרמטרים רק כאשר מגיעים אובייקטים חדשים.</a:t>
            </a:r>
          </a:p>
          <a:p>
            <a:pPr marL="0" lvl="0" indent="0" algn="r" rtl="1">
              <a:spcBef>
                <a:spcPts val="0"/>
              </a:spcBef>
              <a:spcAft>
                <a:spcPts val="0"/>
              </a:spcAft>
              <a:buNone/>
            </a:pPr>
            <a:r>
              <a:rPr lang="he-IL" b="0" dirty="0"/>
              <a:t>ומבנה הרשת נשמר .</a:t>
            </a:r>
            <a:endParaRPr lang="he-IL" dirty="0"/>
          </a:p>
        </p:txBody>
      </p:sp>
    </p:spTree>
    <p:extLst>
      <p:ext uri="{BB962C8B-B14F-4D97-AF65-F5344CB8AC3E}">
        <p14:creationId xmlns:p14="http://schemas.microsoft.com/office/powerpoint/2010/main" val="29921868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אלגוריתם אימון מקוון חדש עבור רשתות נוירונים, בשם אלגוריתם למידה מצטברת . </a:t>
            </a:r>
          </a:p>
          <a:p>
            <a:pPr marL="0" lvl="0" indent="0" algn="r" rtl="1">
              <a:spcBef>
                <a:spcPts val="0"/>
              </a:spcBef>
              <a:spcAft>
                <a:spcPts val="0"/>
              </a:spcAft>
              <a:buNone/>
            </a:pPr>
            <a:r>
              <a:rPr lang="he-IL" dirty="0"/>
              <a:t>מסתגל לדפוס אימון של קלט-פלט ע"י התאמת פרמטרים, והוא גם שומר את התוצאות הקודמות.</a:t>
            </a:r>
          </a:p>
          <a:p>
            <a:pPr marL="0" lvl="0" indent="0" algn="r" rtl="1">
              <a:spcBef>
                <a:spcPts val="0"/>
              </a:spcBef>
              <a:spcAft>
                <a:spcPts val="0"/>
              </a:spcAft>
              <a:buNone/>
            </a:pPr>
            <a:r>
              <a:rPr lang="he-IL" dirty="0"/>
              <a:t>התאמת פרמטרים – מידע מצטבר בזמן אמת ולא נרצה לשנות את כל הפרמטרים אלא אך ורק את הפרמטרים החדשים שצריך לעדכן</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הוא יעיל וטוב יותר לעומת אלגוריתמים שונים שהשווה מולם שעושים את אותו הדבר (למשל אלג’ </a:t>
            </a:r>
            <a:r>
              <a:rPr lang="en-US" dirty="0"/>
              <a:t>BP)</a:t>
            </a:r>
          </a:p>
          <a:p>
            <a:pPr marL="228600" lvl="0" indent="-228600" algn="r" rtl="1">
              <a:spcBef>
                <a:spcPts val="0"/>
              </a:spcBef>
              <a:spcAft>
                <a:spcPts val="0"/>
              </a:spcAft>
              <a:buAutoNum type="arabicPeriod"/>
            </a:pPr>
            <a:r>
              <a:rPr lang="he-IL" dirty="0"/>
              <a:t>מהירות ההתכנסות</a:t>
            </a:r>
          </a:p>
          <a:p>
            <a:pPr marL="228600" lvl="0" indent="-228600" algn="r" rtl="1">
              <a:spcBef>
                <a:spcPts val="0"/>
              </a:spcBef>
              <a:spcAft>
                <a:spcPts val="0"/>
              </a:spcAft>
              <a:buAutoNum type="arabicPeriod"/>
            </a:pPr>
            <a:r>
              <a:rPr lang="he-IL" dirty="0"/>
              <a:t>הסיכוי להיפטר מאזור הרמה</a:t>
            </a:r>
          </a:p>
          <a:p>
            <a:pPr marL="228600" lvl="0" indent="-228600" algn="r" rtl="1">
              <a:spcBef>
                <a:spcPts val="0"/>
              </a:spcBef>
              <a:spcAft>
                <a:spcPts val="0"/>
              </a:spcAft>
              <a:buAutoNum type="arabicPeriod"/>
            </a:pPr>
            <a:r>
              <a:rPr lang="he-IL" dirty="0"/>
              <a:t>פשוט מבחינה חישובית , ופשוט לשימוש. מוצא פתרון טוב יותר </a:t>
            </a:r>
          </a:p>
          <a:p>
            <a:pPr marL="0" lvl="0" indent="0" algn="r" rtl="1">
              <a:spcBef>
                <a:spcPts val="0"/>
              </a:spcBef>
              <a:spcAft>
                <a:spcPts val="0"/>
              </a:spcAft>
              <a:buNone/>
            </a:pP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האלגוריתם הכללי עבור הרשתות נוירונים (</a:t>
            </a:r>
            <a:r>
              <a:rPr lang="en-US" dirty="0"/>
              <a:t>forward net</a:t>
            </a:r>
            <a:r>
              <a:rPr lang="he-IL" dirty="0"/>
              <a:t>) מוצג כפתרון משוער לבעיית האופטימיזציה, </a:t>
            </a:r>
          </a:p>
          <a:p>
            <a:pPr marL="0" lvl="0" indent="0" algn="r" rtl="1">
              <a:spcBef>
                <a:spcPts val="0"/>
              </a:spcBef>
              <a:spcAft>
                <a:spcPts val="0"/>
              </a:spcAft>
              <a:buNone/>
            </a:pPr>
            <a:r>
              <a:rPr lang="he-IL" dirty="0"/>
              <a:t>כאשר מדד הביצועים הוא שילוב של מדדים נכונים של שימור והתאמה. </a:t>
            </a:r>
          </a:p>
          <a:p>
            <a:pPr marL="0" lvl="0" indent="0" algn="r" rtl="1">
              <a:spcBef>
                <a:spcPts val="0"/>
              </a:spcBef>
              <a:spcAft>
                <a:spcPts val="0"/>
              </a:spcAft>
              <a:buNone/>
            </a:pPr>
            <a:endParaRPr lang="en-US" dirty="0"/>
          </a:p>
        </p:txBody>
      </p:sp>
    </p:spTree>
    <p:extLst>
      <p:ext uri="{BB962C8B-B14F-4D97-AF65-F5344CB8AC3E}">
        <p14:creationId xmlns:p14="http://schemas.microsoft.com/office/powerpoint/2010/main" val="2043879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רשתות נוירונים באו בהשפעת המוח האנושי </a:t>
            </a:r>
          </a:p>
          <a:p>
            <a:pPr marL="0" lvl="0" indent="0" algn="r" rtl="1">
              <a:spcBef>
                <a:spcPts val="0"/>
              </a:spcBef>
              <a:spcAft>
                <a:spcPts val="0"/>
              </a:spcAft>
              <a:buNone/>
            </a:pPr>
            <a:r>
              <a:rPr lang="he-IL" dirty="0"/>
              <a:t>בנויות מ3 שכבות – הראשונה זו שכבת הקלט, גלויה </a:t>
            </a:r>
          </a:p>
          <a:p>
            <a:pPr marL="0" lvl="0" indent="0" algn="r" rtl="1">
              <a:spcBef>
                <a:spcPts val="0"/>
              </a:spcBef>
              <a:spcAft>
                <a:spcPts val="0"/>
              </a:spcAft>
              <a:buNone/>
            </a:pPr>
            <a:r>
              <a:rPr lang="he-IL" dirty="0"/>
              <a:t>אחריה שכבה או מס' שכבות נסתרות ששם מתבצעות כל הפעולות </a:t>
            </a:r>
          </a:p>
          <a:p>
            <a:pPr marL="0" lvl="0" indent="0" algn="r" rtl="1">
              <a:spcBef>
                <a:spcPts val="0"/>
              </a:spcBef>
              <a:spcAft>
                <a:spcPts val="0"/>
              </a:spcAft>
              <a:buNone/>
            </a:pPr>
            <a:r>
              <a:rPr lang="he-IL" dirty="0"/>
              <a:t>ושכבת הפלט.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כל נוירון בשכבה אחת מחובר לכל הנוירונים בשכבה שאחריו ע"י קשתות ועל הקשתות כמובן משקלים</a:t>
            </a:r>
          </a:p>
          <a:p>
            <a:pPr marL="0" lvl="0" indent="0" algn="r" rtl="1">
              <a:spcBef>
                <a:spcPts val="0"/>
              </a:spcBef>
              <a:spcAft>
                <a:spcPts val="0"/>
              </a:spcAft>
              <a:buNone/>
            </a:pPr>
            <a:r>
              <a:rPr lang="he-IL" dirty="0"/>
              <a:t>בעת העברת הנתונים בין השכבות מופעלת "פונקציית ההפעלה" </a:t>
            </a:r>
            <a:r>
              <a:rPr lang="en-US" dirty="0"/>
              <a:t>activation function </a:t>
            </a:r>
            <a:endParaRPr lang="he-IL" dirty="0"/>
          </a:p>
          <a:p>
            <a:pPr marL="0" lvl="0" indent="0" algn="r" rtl="1">
              <a:spcBef>
                <a:spcPts val="0"/>
              </a:spcBef>
              <a:spcAft>
                <a:spcPts val="0"/>
              </a:spcAft>
              <a:buNone/>
            </a:pPr>
            <a:r>
              <a:rPr lang="he-IL" dirty="0"/>
              <a:t>שקובעת את ההפעלה של השכבה הבאה, מכיוון שהיא מקבלת את הפלט מהשכבה שלפניה</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*זיהוי תמונות של ספרות על רשתות נוירונים זו הדוגמא הכי נפוצה ואיתה תמיד מתחילים – זה כמו ה"</a:t>
            </a:r>
            <a:r>
              <a:rPr lang="en-US" dirty="0"/>
              <a:t>hello world</a:t>
            </a:r>
            <a:r>
              <a:rPr lang="he-IL" dirty="0"/>
              <a:t>" של מתכנתים </a:t>
            </a:r>
          </a:p>
          <a:p>
            <a:pPr marL="0" lvl="0" indent="0" algn="r" rtl="1">
              <a:spcBef>
                <a:spcPts val="0"/>
              </a:spcBef>
              <a:spcAft>
                <a:spcPts val="0"/>
              </a:spcAft>
              <a:buNone/>
            </a:pPr>
            <a:r>
              <a:rPr lang="he-IL" dirty="0"/>
              <a:t>לפנינו דוגמא של רשת נוירונים בסיסית ופונקציית ההפעלה שקורית בין השכבות (חסרה שם השכבה הנסתרת צריך להוסיף ) </a:t>
            </a:r>
          </a:p>
          <a:p>
            <a:pPr marL="0" lvl="0" indent="0" algn="r" rtl="1">
              <a:spcBef>
                <a:spcPts val="0"/>
              </a:spcBef>
              <a:spcAft>
                <a:spcPts val="0"/>
              </a:spcAft>
              <a:buNone/>
            </a:pPr>
            <a:r>
              <a:rPr lang="he-IL" dirty="0"/>
              <a:t>והדוגמאות של ה3 הן כדי להמחיש את זה שהנוירונים במוח שלנו , כמו שאמרנו יש 100 מיליארד נוירונים שמזהים ומעבדים נתונים, </a:t>
            </a:r>
          </a:p>
          <a:p>
            <a:pPr marL="0" lvl="0" indent="0" algn="r" rtl="1">
              <a:spcBef>
                <a:spcPts val="0"/>
              </a:spcBef>
              <a:spcAft>
                <a:spcPts val="0"/>
              </a:spcAft>
              <a:buNone/>
            </a:pPr>
            <a:r>
              <a:rPr lang="he-IL" dirty="0"/>
              <a:t>אנחנו נזהה את ה3 האלה בכל הצורות שלו לא משנה מי יכתוב את הספרה, אלא אם כן זה רופא, וככה בעצם עובד המוח שלנו וזה מה שהרשתות נוירונים מנסות להשיג</a:t>
            </a:r>
          </a:p>
          <a:p>
            <a:pPr marL="0" lvl="0" indent="0" algn="r" rtl="1">
              <a:spcBef>
                <a:spcPts val="0"/>
              </a:spcBef>
              <a:spcAft>
                <a:spcPts val="0"/>
              </a:spcAft>
              <a:buNone/>
            </a:pPr>
            <a:r>
              <a:rPr lang="he-IL" dirty="0"/>
              <a:t>תמיד ובכל דרך ישיגו את אותה התוצאה - 3</a:t>
            </a:r>
            <a:endParaRPr dirty="0"/>
          </a:p>
        </p:txBody>
      </p:sp>
    </p:spTree>
    <p:extLst>
      <p:ext uri="{BB962C8B-B14F-4D97-AF65-F5344CB8AC3E}">
        <p14:creationId xmlns:p14="http://schemas.microsoft.com/office/powerpoint/2010/main" val="4355660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פיתחו מודל חישוב עמוק </a:t>
            </a:r>
            <a:r>
              <a:rPr lang="en-US" dirty="0"/>
              <a:t>DCCM</a:t>
            </a:r>
            <a:r>
              <a:rPr lang="he-IL" dirty="0"/>
              <a:t> שאיפשר התקדמות מדהימה בלמידת תכונות של ביג דאטה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כמודל </a:t>
            </a:r>
            <a:r>
              <a:rPr lang="en-US" dirty="0"/>
              <a:t>deep learning</a:t>
            </a:r>
            <a:r>
              <a:rPr lang="he-IL" dirty="0"/>
              <a:t> סטטי טיפוסי, קשה ללמוד תכונות של ביג דטה מצטבר. (בזמן אמת) </a:t>
            </a:r>
          </a:p>
          <a:p>
            <a:pPr marL="0" lvl="0" indent="0" algn="r" rtl="1">
              <a:spcBef>
                <a:spcPts val="0"/>
              </a:spcBef>
              <a:spcAft>
                <a:spcPts val="0"/>
              </a:spcAft>
              <a:buNone/>
            </a:pPr>
            <a:r>
              <a:rPr lang="he-IL" dirty="0"/>
              <a:t>כדי לפתור בעיה זו השימוש ב </a:t>
            </a:r>
            <a:r>
              <a:rPr lang="en-US" dirty="0"/>
              <a:t>DCCM</a:t>
            </a:r>
            <a:r>
              <a:rPr lang="he-IL" dirty="0"/>
              <a:t> מצטבר ע"י פיתוח שני אלגוריתמים אינקרמנטליים (כלומר מצטברים) – אחד לפרמטרים ואחד למבנה .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האלג' המצטבר של </a:t>
            </a:r>
            <a:r>
              <a:rPr lang="he-IL" b="1" dirty="0"/>
              <a:t>פרמטרים</a:t>
            </a:r>
            <a:r>
              <a:rPr lang="he-IL" dirty="0"/>
              <a:t> שואף לאמן באופן הדרגתי את השכבות המחוברות ועושה </a:t>
            </a:r>
            <a:r>
              <a:rPr lang="en-US" dirty="0"/>
              <a:t>fine-tuning</a:t>
            </a:r>
            <a:r>
              <a:rPr lang="he-IL" dirty="0"/>
              <a:t> וכך משלב את הידע החדש בידע הקודם .</a:t>
            </a:r>
          </a:p>
          <a:p>
            <a:pPr marL="0" lvl="0" indent="0" algn="r" rtl="1">
              <a:spcBef>
                <a:spcPts val="0"/>
              </a:spcBef>
              <a:spcAft>
                <a:spcPts val="0"/>
              </a:spcAft>
              <a:buNone/>
            </a:pPr>
            <a:r>
              <a:rPr lang="he-IL" dirty="0"/>
              <a:t>האלג' המצטבר של </a:t>
            </a:r>
            <a:r>
              <a:rPr lang="he-IL" b="1" dirty="0"/>
              <a:t>המבנה</a:t>
            </a:r>
            <a:r>
              <a:rPr lang="he-IL" b="0" dirty="0"/>
              <a:t> משמש להעברת הידע הקודם ע"י הצגת עדכון השכבות המצטברות המחוברות של </a:t>
            </a:r>
            <a:r>
              <a:rPr lang="he-IL" b="0" dirty="0" err="1"/>
              <a:t>הטנסור</a:t>
            </a:r>
            <a:r>
              <a:rPr lang="he-IL" b="0" dirty="0"/>
              <a:t> . (הסבר מה זה </a:t>
            </a:r>
            <a:r>
              <a:rPr lang="he-IL" b="0" dirty="0" err="1"/>
              <a:t>טנסור</a:t>
            </a:r>
            <a:r>
              <a:rPr lang="he-IL" b="0" dirty="0"/>
              <a:t> בשקופית הקודמת)</a:t>
            </a:r>
            <a:endParaRPr lang="he-IL" dirty="0"/>
          </a:p>
          <a:p>
            <a:pPr marL="0" lvl="0" indent="0" algn="r" rtl="1">
              <a:spcBef>
                <a:spcPts val="0"/>
              </a:spcBef>
              <a:spcAft>
                <a:spcPts val="0"/>
              </a:spcAft>
              <a:buNone/>
            </a:pPr>
            <a:r>
              <a:rPr lang="he-IL" dirty="0"/>
              <a:t>מודל זה נותן התאמה טובה , שימור יעילות והתכנסות. </a:t>
            </a:r>
            <a:endParaRPr dirty="0"/>
          </a:p>
        </p:txBody>
      </p:sp>
    </p:spTree>
    <p:extLst>
      <p:ext uri="{BB962C8B-B14F-4D97-AF65-F5344CB8AC3E}">
        <p14:creationId xmlns:p14="http://schemas.microsoft.com/office/powerpoint/2010/main" val="41332470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e4d4288890_1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e4d4288890_1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283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אתגר נוסף המתעורר ב</a:t>
            </a:r>
            <a:r>
              <a:rPr lang="en-US" dirty="0"/>
              <a:t>deep learning</a:t>
            </a:r>
            <a:r>
              <a:rPr lang="he-IL" dirty="0"/>
              <a:t> של ביג דטה נובע מאמיתותו, אמינותו.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במיוחד בנתונים באיכות נמוכה נפוצים בביג דטה , המשתמע מהעובדה שיש מספר רב של אובייקטים לא שלמים, עם רעש, אובייקטים לא מדויקים ואובייקטים מיותרים.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איכות נמוכה נובעת מכמה וכמה סיבות. </a:t>
            </a:r>
          </a:p>
          <a:p>
            <a:pPr marL="0" lvl="0" indent="0" algn="r" rtl="1">
              <a:spcBef>
                <a:spcPts val="0"/>
              </a:spcBef>
              <a:spcAft>
                <a:spcPts val="0"/>
              </a:spcAft>
              <a:buNone/>
            </a:pPr>
            <a:r>
              <a:rPr lang="he-IL" dirty="0"/>
              <a:t>למשל, כמות גדולה של נתונים נאספת מחיישנים, אם חיישנים מסוימים נשברים, אנחנו עשויים לאסוף כמה חפצים לא שלמים (שבורים גם)</a:t>
            </a:r>
          </a:p>
          <a:p>
            <a:pPr marL="0" lvl="0" indent="0" algn="r" rtl="1">
              <a:spcBef>
                <a:spcPts val="0"/>
              </a:spcBef>
              <a:spcAft>
                <a:spcPts val="0"/>
              </a:spcAft>
              <a:buNone/>
            </a:pPr>
            <a:r>
              <a:rPr lang="he-IL" dirty="0"/>
              <a:t>תקלת השידור של הרשת עשויה לגרום לרעש מסוים בביג דטה</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רוב המודלים שלמדנו של </a:t>
            </a:r>
            <a:r>
              <a:rPr lang="en-US" dirty="0"/>
              <a:t>deep learning</a:t>
            </a:r>
            <a:r>
              <a:rPr lang="he-IL" dirty="0"/>
              <a:t> לא לוקחים בחשבון בכלל את הנתונים באיכות נמוכה. </a:t>
            </a:r>
          </a:p>
          <a:p>
            <a:pPr marL="0" lvl="0" indent="0" algn="r" rtl="1">
              <a:spcBef>
                <a:spcPts val="0"/>
              </a:spcBef>
              <a:spcAft>
                <a:spcPts val="0"/>
              </a:spcAft>
              <a:buNone/>
            </a:pPr>
            <a:r>
              <a:rPr lang="he-IL" dirty="0"/>
              <a:t>או במילים אחרות הם מתמקדים בעבודה על נתונים באיכות גבוהה. </a:t>
            </a:r>
          </a:p>
          <a:p>
            <a:pPr marL="0" lvl="0" indent="0" algn="r" rtl="1">
              <a:spcBef>
                <a:spcPts val="0"/>
              </a:spcBef>
              <a:spcAft>
                <a:spcPts val="0"/>
              </a:spcAft>
              <a:buNone/>
            </a:pPr>
            <a:r>
              <a:rPr lang="he-IL" dirty="0"/>
              <a:t>בשנים האחרונות, הוצעו כמה שיטות לעבודה עם איכות נמוכה, </a:t>
            </a:r>
          </a:p>
          <a:p>
            <a:pPr marL="0" lvl="0" indent="0" algn="r" rtl="1">
              <a:spcBef>
                <a:spcPts val="0"/>
              </a:spcBef>
              <a:spcAft>
                <a:spcPts val="0"/>
              </a:spcAft>
              <a:buNone/>
            </a:pPr>
            <a:r>
              <a:rPr lang="he-IL" dirty="0"/>
              <a:t>הוצג מודל של מקודד אוטומטי מנקה רעשים – </a:t>
            </a:r>
            <a:r>
              <a:rPr lang="en-US" dirty="0"/>
              <a:t>denoising auto-encoder</a:t>
            </a:r>
            <a:r>
              <a:rPr lang="he-IL" dirty="0"/>
              <a:t> שלומד תכונות וייצוגים של דטה עם רעש. </a:t>
            </a:r>
          </a:p>
          <a:p>
            <a:pPr marL="0" lvl="0" indent="0" algn="r" rtl="1">
              <a:spcBef>
                <a:spcPts val="0"/>
              </a:spcBef>
              <a:spcAft>
                <a:spcPts val="0"/>
              </a:spcAft>
              <a:buNone/>
            </a:pPr>
            <a:r>
              <a:rPr lang="he-IL" dirty="0"/>
              <a:t>במיוחד המודל של </a:t>
            </a:r>
            <a:r>
              <a:rPr lang="en-US" dirty="0"/>
              <a:t>denoising encoder</a:t>
            </a:r>
            <a:r>
              <a:rPr lang="he-IL" dirty="0"/>
              <a:t> מאמן את הפרמטרים ע"י בניה מחדש (שחזור) הקלט המקורי מהקלט הפגום,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בתמונה – מקודד </a:t>
            </a:r>
            <a:r>
              <a:rPr lang="en-US" dirty="0"/>
              <a:t>denoising</a:t>
            </a:r>
            <a:r>
              <a:rPr lang="he-IL" dirty="0"/>
              <a:t> עם פונקציית השחזור מחדש של הקלט</a:t>
            </a:r>
          </a:p>
        </p:txBody>
      </p:sp>
    </p:spTree>
    <p:extLst>
      <p:ext uri="{BB962C8B-B14F-4D97-AF65-F5344CB8AC3E}">
        <p14:creationId xmlns:p14="http://schemas.microsoft.com/office/powerpoint/2010/main" val="16624746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בחנו אסטרטגיה מקורית לבניית רשתות </a:t>
            </a:r>
            <a:r>
              <a:rPr lang="en-US" dirty="0"/>
              <a:t>deep learning </a:t>
            </a:r>
            <a:r>
              <a:rPr lang="he-IL" dirty="0"/>
              <a:t> המבוססת על הערמה של שכבות מקודדים אוטומטיים </a:t>
            </a:r>
            <a:r>
              <a:rPr lang="en-US" dirty="0"/>
              <a:t>denoising</a:t>
            </a:r>
            <a:r>
              <a:rPr lang="he-IL" dirty="0"/>
              <a:t> (</a:t>
            </a:r>
            <a:r>
              <a:rPr lang="en-US" dirty="0"/>
              <a:t>denoising auto – encoders</a:t>
            </a:r>
            <a:r>
              <a:rPr lang="he-IL" dirty="0"/>
              <a:t>)</a:t>
            </a:r>
          </a:p>
          <a:p>
            <a:pPr marL="0" lvl="0" indent="0" algn="r" rtl="1">
              <a:spcBef>
                <a:spcPts val="0"/>
              </a:spcBef>
              <a:spcAft>
                <a:spcPts val="0"/>
              </a:spcAft>
              <a:buNone/>
            </a:pPr>
            <a:r>
              <a:rPr lang="he-IL" dirty="0"/>
              <a:t>המקודדים מאומנים באופן מקומי "להסיר רעש" מגרסאות פגומות של הקלט שלהם </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האלגוריתם מוצג על מדד של בעיות סיווג כדי להניב טעות סיווג נמוכה משמעותית, ובכך מגשר על פער הביצועים עם </a:t>
            </a:r>
            <a:r>
              <a:rPr lang="en-US" dirty="0"/>
              <a:t>DBN</a:t>
            </a:r>
            <a:r>
              <a:rPr lang="he-IL" dirty="0"/>
              <a:t> ואף עולה עליו</a:t>
            </a:r>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ניסויים איכותיים מראים שבניגוד למקודדים האוטומטיים הרגילים, ה</a:t>
            </a:r>
            <a:r>
              <a:rPr lang="en-US" dirty="0"/>
              <a:t>denoising encoders</a:t>
            </a:r>
            <a:r>
              <a:rPr lang="he-IL" dirty="0"/>
              <a:t> מסוגלים לזהות  את הקצוות בתמונה הטבעית  וזיהוי ספרות מתמונות </a:t>
            </a:r>
          </a:p>
          <a:p>
            <a:pPr marL="0" lvl="0" indent="0" algn="r" rtl="1">
              <a:spcBef>
                <a:spcPts val="0"/>
              </a:spcBef>
              <a:spcAft>
                <a:spcPts val="0"/>
              </a:spcAft>
              <a:buNone/>
            </a:pPr>
            <a:r>
              <a:rPr lang="he-IL" dirty="0"/>
              <a:t>בפונקציית ההפעלה פה באים לידי ביטוי סוגי הרעשים וניקוים - כמו שלמדנו בעיבוד תמונה ספרתית – </a:t>
            </a:r>
            <a:r>
              <a:rPr lang="en-US" dirty="0"/>
              <a:t>Gaussian noise</a:t>
            </a:r>
            <a:r>
              <a:rPr lang="he-IL" dirty="0"/>
              <a:t> או </a:t>
            </a:r>
            <a:r>
              <a:rPr lang="en-US" dirty="0"/>
              <a:t>“</a:t>
            </a:r>
            <a:r>
              <a:rPr lang="en-US" dirty="0" err="1"/>
              <a:t>salt&amp;pepper</a:t>
            </a:r>
            <a:r>
              <a:rPr lang="en-US" dirty="0"/>
              <a:t>”</a:t>
            </a:r>
            <a:r>
              <a:rPr lang="he-IL" dirty="0"/>
              <a:t> רעש , ובנוסף לפונקציה </a:t>
            </a:r>
            <a:r>
              <a:rPr lang="en-US" dirty="0"/>
              <a:t>sigmoid</a:t>
            </a: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מחקר זה מבסס בבירור את הערך של שימוש בקריטריון ה</a:t>
            </a:r>
            <a:r>
              <a:rPr lang="en-US" dirty="0"/>
              <a:t>denoising</a:t>
            </a:r>
            <a:r>
              <a:rPr lang="he-IL" dirty="0"/>
              <a:t> כדי לקבל תוצאות גבוהות יותר ודטה באיכות טובה יותר </a:t>
            </a:r>
          </a:p>
          <a:p>
            <a:pPr marL="0" lvl="0" indent="0" algn="r" rtl="1">
              <a:spcBef>
                <a:spcPts val="0"/>
              </a:spcBef>
              <a:spcAft>
                <a:spcPts val="0"/>
              </a:spcAft>
              <a:buNone/>
            </a:pPr>
            <a:endParaRPr dirty="0"/>
          </a:p>
        </p:txBody>
      </p:sp>
    </p:spTree>
    <p:extLst>
      <p:ext uri="{BB962C8B-B14F-4D97-AF65-F5344CB8AC3E}">
        <p14:creationId xmlns:p14="http://schemas.microsoft.com/office/powerpoint/2010/main" val="40810684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80c4dc77f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80c4dc77f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ארכיטקטורה של ה</a:t>
            </a:r>
            <a:r>
              <a:rPr lang="en-US" dirty="0"/>
              <a:t>auto-encoders</a:t>
            </a:r>
            <a:endParaRPr lang="he-IL" dirty="0"/>
          </a:p>
          <a:p>
            <a:pPr marL="0" lvl="0" indent="0" algn="r" rtl="1">
              <a:spcBef>
                <a:spcPts val="0"/>
              </a:spcBef>
              <a:spcAft>
                <a:spcPts val="0"/>
              </a:spcAft>
              <a:buNone/>
            </a:pPr>
            <a:r>
              <a:rPr lang="he-IL" dirty="0"/>
              <a:t>למשל קלט </a:t>
            </a:r>
            <a:r>
              <a:rPr lang="en-US" dirty="0"/>
              <a:t>X</a:t>
            </a:r>
            <a:r>
              <a:rPr lang="he-IL" dirty="0"/>
              <a:t> עובר טרנספורמציה קלה ונהיה </a:t>
            </a:r>
            <a:r>
              <a:rPr lang="en-US" dirty="0"/>
              <a:t>X</a:t>
            </a:r>
            <a:r>
              <a:rPr lang="he-IL" dirty="0"/>
              <a:t>גג ע"י הפונקציה בין הקשתות </a:t>
            </a:r>
            <a:r>
              <a:rPr lang="en-US" dirty="0" err="1"/>
              <a:t>qD</a:t>
            </a:r>
            <a:endParaRPr lang="he-IL" dirty="0"/>
          </a:p>
          <a:p>
            <a:pPr marL="0" lvl="0" indent="0" algn="r" rtl="1">
              <a:spcBef>
                <a:spcPts val="0"/>
              </a:spcBef>
              <a:spcAft>
                <a:spcPts val="0"/>
              </a:spcAft>
              <a:buNone/>
            </a:pPr>
            <a:r>
              <a:rPr lang="he-IL" dirty="0"/>
              <a:t>לאחר מכן המקודד ממפה אותו ל</a:t>
            </a:r>
            <a:r>
              <a:rPr lang="en-US" dirty="0"/>
              <a:t>y</a:t>
            </a:r>
            <a:r>
              <a:rPr lang="he-IL" dirty="0"/>
              <a:t> למעלה (בלי החלקים שמחק ותיקן) </a:t>
            </a:r>
          </a:p>
          <a:p>
            <a:pPr marL="0" lvl="0" indent="0" algn="r" rtl="1">
              <a:spcBef>
                <a:spcPts val="0"/>
              </a:spcBef>
              <a:spcAft>
                <a:spcPts val="0"/>
              </a:spcAft>
              <a:buNone/>
            </a:pPr>
            <a:r>
              <a:rPr lang="he-IL" dirty="0"/>
              <a:t>ומנסה לשחזר את </a:t>
            </a:r>
            <a:r>
              <a:rPr lang="en-US" dirty="0"/>
              <a:t>X</a:t>
            </a:r>
            <a:r>
              <a:rPr lang="he-IL" dirty="0"/>
              <a:t> באמצעות השלב האחרון שהוא המפענח והשחזור הוא בעצם </a:t>
            </a:r>
            <a:r>
              <a:rPr lang="en-US" dirty="0"/>
              <a:t>z</a:t>
            </a:r>
            <a:endParaRPr lang="he-IL" dirty="0"/>
          </a:p>
          <a:p>
            <a:pPr marL="0" lvl="0" indent="0" algn="r" rtl="1">
              <a:spcBef>
                <a:spcPts val="0"/>
              </a:spcBef>
              <a:spcAft>
                <a:spcPts val="0"/>
              </a:spcAft>
              <a:buNone/>
            </a:pPr>
            <a:endParaRPr lang="he-IL" dirty="0"/>
          </a:p>
          <a:p>
            <a:pPr marL="0" lvl="0" indent="0" algn="r" rtl="1">
              <a:spcBef>
                <a:spcPts val="0"/>
              </a:spcBef>
              <a:spcAft>
                <a:spcPts val="0"/>
              </a:spcAft>
              <a:buNone/>
            </a:pPr>
            <a:r>
              <a:rPr lang="he-IL" dirty="0"/>
              <a:t>אחרי שאחד כזה מאומן אנחנו בעצם נראה </a:t>
            </a:r>
            <a:endParaRPr dirty="0"/>
          </a:p>
        </p:txBody>
      </p:sp>
    </p:spTree>
    <p:extLst>
      <p:ext uri="{BB962C8B-B14F-4D97-AF65-F5344CB8AC3E}">
        <p14:creationId xmlns:p14="http://schemas.microsoft.com/office/powerpoint/2010/main" val="16563595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b80c4dc77f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b80c4dc77f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החוקרים הציגו מקודד-אוטומטי לא-מקומי כדי ללמוד תכונות אמינות עבור נתונים פגומים.</a:t>
            </a:r>
          </a:p>
          <a:p>
            <a:pPr marL="0" lvl="0" indent="0" algn="r" rtl="1">
              <a:spcBef>
                <a:spcPts val="0"/>
              </a:spcBef>
              <a:spcAft>
                <a:spcPts val="0"/>
              </a:spcAft>
              <a:buNone/>
            </a:pPr>
            <a:r>
              <a:rPr lang="he-IL" dirty="0"/>
              <a:t>עבודתם מונעת מהתצפית הנוירולוגית לפיה קלטים דומים אמורים לעורר במוח האנושי את אותה התגובה. </a:t>
            </a:r>
          </a:p>
          <a:p>
            <a:pPr marL="0" lvl="0" indent="0" algn="r" rtl="1">
              <a:spcBef>
                <a:spcPts val="0"/>
              </a:spcBef>
              <a:spcAft>
                <a:spcPts val="0"/>
              </a:spcAft>
              <a:buNone/>
            </a:pPr>
            <a:r>
              <a:rPr lang="he-IL" dirty="0"/>
              <a:t>לכן  הרשתות </a:t>
            </a:r>
            <a:r>
              <a:rPr lang="he-IL" dirty="0" err="1"/>
              <a:t>נוירוניות</a:t>
            </a:r>
            <a:r>
              <a:rPr lang="he-IL" dirty="0"/>
              <a:t> צריכות להניב ייצוגים נסתרים דומים – לקלטים דומים .</a:t>
            </a:r>
          </a:p>
          <a:p>
            <a:pPr marL="0" lvl="0" indent="0" algn="r" rtl="1">
              <a:spcBef>
                <a:spcPts val="0"/>
              </a:spcBef>
              <a:spcAft>
                <a:spcPts val="0"/>
              </a:spcAft>
              <a:buNone/>
            </a:pPr>
            <a:endParaRPr lang="en-US" dirty="0"/>
          </a:p>
          <a:p>
            <a:pPr marL="0" lvl="0" indent="0" algn="r" rtl="1">
              <a:spcBef>
                <a:spcPts val="0"/>
              </a:spcBef>
              <a:spcAft>
                <a:spcPts val="0"/>
              </a:spcAft>
              <a:buNone/>
            </a:pPr>
            <a:r>
              <a:rPr lang="he-IL" dirty="0"/>
              <a:t>ישלהם שלב שנקרא "ייצוב שיתופי" </a:t>
            </a:r>
            <a:r>
              <a:rPr lang="en-US" dirty="0"/>
              <a:t>collaborative stabilization</a:t>
            </a:r>
            <a:r>
              <a:rPr lang="he-IL" dirty="0"/>
              <a:t> שמתקן את ההפצה קדימה ברשת.</a:t>
            </a:r>
          </a:p>
          <a:p>
            <a:pPr marL="0" lvl="0" indent="0" algn="r" rtl="1">
              <a:spcBef>
                <a:spcPts val="0"/>
              </a:spcBef>
              <a:spcAft>
                <a:spcPts val="0"/>
              </a:spcAft>
              <a:buNone/>
            </a:pPr>
            <a:r>
              <a:rPr lang="he-IL" dirty="0"/>
              <a:t>כדי להשיג מודל אמין הם משתמשים במספר אסטרטגיות כדי לפשט את ההדרכה ולשפר את הבדיקות. </a:t>
            </a:r>
            <a:endParaRPr dirty="0"/>
          </a:p>
        </p:txBody>
      </p:sp>
    </p:spTree>
    <p:extLst>
      <p:ext uri="{BB962C8B-B14F-4D97-AF65-F5344CB8AC3E}">
        <p14:creationId xmlns:p14="http://schemas.microsoft.com/office/powerpoint/2010/main" val="1431533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80c4dc77f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80c4dc77f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דוגמא של התהליך (</a:t>
            </a:r>
            <a:r>
              <a:rPr lang="he-IL" dirty="0" err="1"/>
              <a:t>במאטלאב</a:t>
            </a:r>
            <a:r>
              <a:rPr lang="he-IL" dirty="0"/>
              <a:t>)</a:t>
            </a:r>
          </a:p>
          <a:p>
            <a:pPr marL="0" lvl="0" indent="0" algn="r" rtl="1">
              <a:spcBef>
                <a:spcPts val="0"/>
              </a:spcBef>
              <a:spcAft>
                <a:spcPts val="0"/>
              </a:spcAft>
              <a:buNone/>
            </a:pPr>
            <a:r>
              <a:rPr lang="he-IL" dirty="0"/>
              <a:t>נצפה בבערך 30 שניות להראות איך הם שמים את הרעש ואז מנקים – ואז ה</a:t>
            </a:r>
            <a:r>
              <a:rPr lang="en-US" dirty="0"/>
              <a:t>auto encoder</a:t>
            </a:r>
            <a:endParaRPr dirty="0"/>
          </a:p>
        </p:txBody>
      </p:sp>
    </p:spTree>
    <p:extLst>
      <p:ext uri="{BB962C8B-B14F-4D97-AF65-F5344CB8AC3E}">
        <p14:creationId xmlns:p14="http://schemas.microsoft.com/office/powerpoint/2010/main" val="3303728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b80c4dc77f_2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b80c4dc77f_2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he-IL" dirty="0"/>
              <a:t>כאן ניתן לראות דוגמא מהתמונה של לנה שלמדנו כולנו בשיעור עיבוד תמונה </a:t>
            </a:r>
          </a:p>
          <a:p>
            <a:pPr marL="0" lvl="0" indent="0" algn="r" rtl="1">
              <a:spcBef>
                <a:spcPts val="0"/>
              </a:spcBef>
              <a:spcAft>
                <a:spcPts val="0"/>
              </a:spcAft>
              <a:buNone/>
            </a:pPr>
            <a:r>
              <a:rPr lang="he-IL" dirty="0"/>
              <a:t>הם עשו ניסויים רבים של ניקוי רעשים בתמונה וכאן יש כל מיני תוצאות על לנה </a:t>
            </a:r>
          </a:p>
          <a:p>
            <a:pPr marL="0" lvl="0" indent="0" algn="r" rtl="1">
              <a:spcBef>
                <a:spcPts val="0"/>
              </a:spcBef>
              <a:spcAft>
                <a:spcPts val="0"/>
              </a:spcAft>
              <a:buNone/>
            </a:pPr>
            <a:r>
              <a:rPr lang="en-US" dirty="0"/>
              <a:t>A</a:t>
            </a:r>
            <a:r>
              <a:rPr lang="he-IL" dirty="0"/>
              <a:t> מקורי</a:t>
            </a:r>
          </a:p>
          <a:p>
            <a:pPr marL="0" lvl="0" indent="0" algn="r" rtl="1">
              <a:spcBef>
                <a:spcPts val="0"/>
              </a:spcBef>
              <a:spcAft>
                <a:spcPts val="0"/>
              </a:spcAft>
              <a:buNone/>
            </a:pPr>
            <a:r>
              <a:rPr lang="en-US" dirty="0"/>
              <a:t>B</a:t>
            </a:r>
            <a:r>
              <a:rPr lang="he-IL" dirty="0"/>
              <a:t> עם רעש</a:t>
            </a:r>
          </a:p>
          <a:p>
            <a:pPr marL="0" lvl="0" indent="0" algn="r" rtl="1">
              <a:spcBef>
                <a:spcPts val="0"/>
              </a:spcBef>
              <a:spcAft>
                <a:spcPts val="0"/>
              </a:spcAft>
              <a:buNone/>
            </a:pPr>
            <a:r>
              <a:rPr lang="en-US" dirty="0"/>
              <a:t>C</a:t>
            </a:r>
            <a:r>
              <a:rPr lang="he-IL" dirty="0"/>
              <a:t> </a:t>
            </a:r>
            <a:r>
              <a:rPr lang="en-US" dirty="0"/>
              <a:t>NLM</a:t>
            </a:r>
            <a:r>
              <a:rPr lang="he-IL" dirty="0"/>
              <a:t> </a:t>
            </a:r>
          </a:p>
          <a:p>
            <a:pPr marL="0" lvl="0" indent="0" algn="r" rtl="1">
              <a:spcBef>
                <a:spcPts val="0"/>
              </a:spcBef>
              <a:spcAft>
                <a:spcPts val="0"/>
              </a:spcAft>
              <a:buNone/>
            </a:pPr>
            <a:r>
              <a:rPr lang="he-IL" dirty="0"/>
              <a:t>... וכן הלאה מלא סוגי רעשים </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0" lvl="0" indent="0" algn="r" rtl="1">
              <a:spcBef>
                <a:spcPts val="0"/>
              </a:spcBef>
              <a:spcAft>
                <a:spcPts val="0"/>
              </a:spcAft>
              <a:buNone/>
            </a:pPr>
            <a:r>
              <a:rPr lang="en-US"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Huge amount</a:t>
            </a: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 בעקבות הצמיחה המתמשכת של ביג דאטה, יש צורך לבנות הרבה יותר מודלים של למידה עמוקה בקנה מידה גדול. </a:t>
            </a:r>
          </a:p>
          <a:p>
            <a:pPr marL="285750" lvl="0" indent="-285750" algn="r" rtl="1">
              <a:spcBef>
                <a:spcPts val="0"/>
              </a:spcBef>
              <a:spcAft>
                <a:spcPts val="0"/>
              </a:spcAft>
              <a:buFont typeface="Arial" panose="020B0604020202020204" pitchFamily="34" charset="0"/>
              <a:buChar char="•"/>
            </a:pP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פיתוח מסגרות למידה ותשתיות מחשוב חדשות. </a:t>
            </a:r>
          </a:p>
          <a:p>
            <a:pPr marL="285750" lvl="0" indent="-285750" algn="r" rtl="1">
              <a:spcBef>
                <a:spcPts val="0"/>
              </a:spcBef>
              <a:spcAft>
                <a:spcPts val="0"/>
              </a:spcAft>
              <a:buFont typeface="Arial" panose="020B0604020202020204" pitchFamily="34" charset="0"/>
              <a:buChar char="•"/>
            </a:pP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דחיסת מודלים של למידה עמוקה בקנה מידה גדול מבלי לחדד עוד יותר את הדיוק הוא כיוון מחקר נוסף ללימוד תכונות ביג דאטה.</a:t>
            </a:r>
          </a:p>
          <a:p>
            <a:pPr marL="285750" lvl="0" indent="-285750" algn="r" rtl="1">
              <a:spcBef>
                <a:spcPts val="0"/>
              </a:spcBef>
              <a:spcAft>
                <a:spcPts val="0"/>
              </a:spcAft>
              <a:buFont typeface="Arial" panose="020B0604020202020204" pitchFamily="34" charset="0"/>
              <a:buChar char="•"/>
            </a:pPr>
            <a:endParaRPr lang="he-IL" sz="1100" dirty="0">
              <a:solidFill>
                <a:srgbClr val="FF0000"/>
              </a:solidFill>
              <a:effectLst/>
              <a:latin typeface="Calibri" panose="020F0502020204030204" pitchFamily="34" charset="0"/>
              <a:cs typeface="Arial" panose="020B0604020202020204" pitchFamily="34" charset="0"/>
            </a:endParaRPr>
          </a:p>
          <a:p>
            <a:pPr marL="0" lvl="0" indent="0" algn="r" rtl="1">
              <a:spcBef>
                <a:spcPts val="0"/>
              </a:spcBef>
              <a:spcAft>
                <a:spcPts val="0"/>
              </a:spcAft>
              <a:buFont typeface="Arial" panose="020B0604020202020204" pitchFamily="34" charset="0"/>
              <a:buNone/>
            </a:pPr>
            <a:r>
              <a:rPr lang="en-US" sz="1100" dirty="0">
                <a:solidFill>
                  <a:srgbClr val="FF0000"/>
                </a:solidFill>
                <a:effectLst/>
                <a:latin typeface="Calibri" panose="020F0502020204030204" pitchFamily="34" charset="0"/>
                <a:cs typeface="Arial" panose="020B0604020202020204" pitchFamily="34" charset="0"/>
              </a:rPr>
              <a:t>Heterogeneous data</a:t>
            </a:r>
            <a:r>
              <a:rPr lang="he-IL" sz="1100" dirty="0">
                <a:solidFill>
                  <a:srgbClr val="FF0000"/>
                </a:solidFill>
                <a:effectLst/>
                <a:latin typeface="Calibri" panose="020F0502020204030204" pitchFamily="34" charset="0"/>
                <a:cs typeface="Arial" panose="020B0604020202020204" pitchFamily="34" charset="0"/>
              </a:rPr>
              <a:t> -</a:t>
            </a:r>
            <a:r>
              <a:rPr lang="en-US" sz="1100" dirty="0">
                <a:effectLst/>
                <a:latin typeface="Arial" panose="020B0604020202020204" pitchFamily="34" charset="0"/>
                <a:ea typeface="Calibri" panose="020F0502020204030204" pitchFamily="34" charset="0"/>
              </a:rPr>
              <a:t> </a:t>
            </a:r>
            <a:r>
              <a:rPr lang="he-IL" sz="1100" dirty="0">
                <a:solidFill>
                  <a:srgbClr val="FF0000"/>
                </a:solidFill>
                <a:effectLst/>
                <a:latin typeface="Arial" panose="020B0604020202020204" pitchFamily="34" charset="0"/>
                <a:ea typeface="Calibri" panose="020F0502020204030204" pitchFamily="34" charset="0"/>
              </a:rPr>
              <a:t>רוב המודלים הנוכחיים של למידה עמוקה רב-מודאלית מתמקדים בנתונים דו-מודאליים. </a:t>
            </a:r>
          </a:p>
          <a:p>
            <a:pPr marL="285750" lvl="0" indent="-285750" algn="r" rtl="1">
              <a:spcBef>
                <a:spcPts val="0"/>
              </a:spcBef>
              <a:spcAft>
                <a:spcPts val="0"/>
              </a:spcAft>
              <a:buFont typeface="Arial" panose="020B0604020202020204" pitchFamily="34" charset="0"/>
              <a:buChar char="•"/>
            </a:pP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חקר שיטות חיבור יעילות עבור תכונות נלמדות לשיפור מודלים של למידה עמוקה רב-מודאלית היא כיוון עתידי</a:t>
            </a:r>
            <a:r>
              <a:rPr lang="he-IL" sz="11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r" rtl="1">
              <a:spcBef>
                <a:spcPts val="0"/>
              </a:spcBef>
              <a:spcAft>
                <a:spcPts val="0"/>
              </a:spcAft>
              <a:buFont typeface="Arial" panose="020B0604020202020204" pitchFamily="34" charset="0"/>
              <a:buChar char="•"/>
            </a:pP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Font typeface="Arial" panose="020B0604020202020204" pitchFamily="34" charset="0"/>
              <a:buNone/>
            </a:pPr>
            <a:r>
              <a:rPr lang="en-US" sz="1100" dirty="0">
                <a:effectLst/>
                <a:latin typeface="Calibri" panose="020F0502020204030204" pitchFamily="34" charset="0"/>
                <a:ea typeface="Calibri" panose="020F0502020204030204" pitchFamily="34" charset="0"/>
                <a:cs typeface="Arial" panose="020B0604020202020204" pitchFamily="34" charset="0"/>
              </a:rPr>
              <a:t>Real-time data</a:t>
            </a:r>
            <a:r>
              <a:rPr lang="he-IL" sz="1100" dirty="0">
                <a:effectLst/>
                <a:latin typeface="Calibri" panose="020F0502020204030204" pitchFamily="34" charset="0"/>
                <a:ea typeface="Calibri" panose="020F0502020204030204" pitchFamily="34" charset="0"/>
                <a:cs typeface="Arial" panose="020B0604020202020204" pitchFamily="34" charset="0"/>
              </a:rPr>
              <a:t> - פחות ברור איך ניתן ליישם אותם על מודלים של למידה עמוקה וכיצד ניתן ליישם אותם על ארכיטקטורות עמוקות.</a:t>
            </a:r>
          </a:p>
          <a:p>
            <a:pPr marL="0" lvl="0" indent="0" algn="r" rtl="1">
              <a:spcBef>
                <a:spcPts val="0"/>
              </a:spcBef>
              <a:spcAft>
                <a:spcPts val="0"/>
              </a:spcAft>
              <a:buFont typeface="Arial" panose="020B0604020202020204" pitchFamily="34" charset="0"/>
              <a:buNone/>
            </a:pPr>
            <a:r>
              <a:rPr lang="he-IL" sz="1100" dirty="0">
                <a:effectLst/>
                <a:latin typeface="Calibri" panose="020F0502020204030204" pitchFamily="34" charset="0"/>
                <a:ea typeface="Calibri" panose="020F0502020204030204" pitchFamily="34" charset="0"/>
                <a:cs typeface="Arial" panose="020B0604020202020204" pitchFamily="34" charset="0"/>
              </a:rPr>
              <a:t>מכיוון שחלק תומכות בשיטות של שינוי מבנה הרשת ע"י הוספת נוירון , וחלק מעדיפות שמירה על מבנה הרשת</a:t>
            </a:r>
          </a:p>
          <a:p>
            <a:pPr marL="285750" lvl="0" indent="-285750" algn="r" rtl="1">
              <a:spcBef>
                <a:spcPts val="0"/>
              </a:spcBef>
              <a:spcAft>
                <a:spcPts val="0"/>
              </a:spcAft>
              <a:buFont typeface="Arial" panose="020B0604020202020204" pitchFamily="34" charset="0"/>
              <a:buChar char="•"/>
            </a:pPr>
            <a:r>
              <a:rPr lang="he-IL" sz="1100" dirty="0">
                <a:effectLst/>
                <a:latin typeface="Calibri" panose="020F0502020204030204" pitchFamily="34" charset="0"/>
                <a:ea typeface="Calibri" panose="020F0502020204030204" pitchFamily="34" charset="0"/>
                <a:cs typeface="Arial" panose="020B0604020202020204" pitchFamily="34" charset="0"/>
              </a:rPr>
              <a:t>ייעול הרשת היא עבודת מחקר עתידית</a:t>
            </a:r>
          </a:p>
          <a:p>
            <a:pPr marL="285750" lvl="0" indent="-285750" algn="r" rtl="1">
              <a:spcBef>
                <a:spcPts val="0"/>
              </a:spcBef>
              <a:spcAft>
                <a:spcPts val="0"/>
              </a:spcAft>
              <a:buFont typeface="Arial" panose="020B0604020202020204" pitchFamily="34" charset="0"/>
              <a:buChar char="•"/>
            </a:pPr>
            <a:endParaRPr lang="he-IL"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Font typeface="Arial" panose="020B0604020202020204" pitchFamily="34" charset="0"/>
              <a:buNone/>
            </a:pPr>
            <a:r>
              <a:rPr lang="en-US" sz="1100" dirty="0">
                <a:effectLst/>
                <a:latin typeface="Calibri" panose="020F0502020204030204" pitchFamily="34" charset="0"/>
                <a:ea typeface="Calibri" panose="020F0502020204030204" pitchFamily="34" charset="0"/>
                <a:cs typeface="Arial" panose="020B0604020202020204" pitchFamily="34" charset="0"/>
              </a:rPr>
              <a:t>Low-quality</a:t>
            </a:r>
            <a:r>
              <a:rPr lang="he-IL" sz="1100" dirty="0">
                <a:effectLst/>
                <a:latin typeface="Calibri" panose="020F0502020204030204" pitchFamily="34" charset="0"/>
                <a:ea typeface="Calibri" panose="020F0502020204030204" pitchFamily="34" charset="0"/>
                <a:cs typeface="Arial" panose="020B0604020202020204" pitchFamily="34" charset="0"/>
              </a:rPr>
              <a:t> - הם מתמקדים רק בנתונים רועשים או למידת תכונות נתונים חלקיות. </a:t>
            </a:r>
          </a:p>
          <a:p>
            <a:pPr marL="0" marR="0" lvl="0" indent="0" algn="r"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he-IL" sz="1100" dirty="0">
                <a:effectLst/>
                <a:latin typeface="Calibri" panose="020F0502020204030204" pitchFamily="34" charset="0"/>
                <a:ea typeface="Calibri" panose="020F0502020204030204" pitchFamily="34" charset="0"/>
                <a:cs typeface="Arial" panose="020B0604020202020204" pitchFamily="34" charset="0"/>
              </a:rPr>
              <a:t>יש מספר רב של אובייקטים מיותרים, אובייקטים לא מדויקים ואובייקטים מיותרים בביג דאטה.</a:t>
            </a:r>
          </a:p>
          <a:p>
            <a:pPr marL="0" marR="0" lvl="0" indent="0" algn="r" defTabSz="914400" rtl="1"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he-IL" sz="1100" dirty="0">
                <a:effectLst/>
                <a:latin typeface="Calibri" panose="020F0502020204030204" pitchFamily="34" charset="0"/>
                <a:ea typeface="Calibri" panose="020F0502020204030204" pitchFamily="34" charset="0"/>
                <a:cs typeface="Arial" panose="020B0604020202020204" pitchFamily="34" charset="0"/>
              </a:rPr>
              <a:t>עם גידול של נתונים באיכות נמוכה,</a:t>
            </a:r>
            <a:r>
              <a:rPr lang="he-IL" sz="1100" dirty="0">
                <a:solidFill>
                  <a:srgbClr val="FF0000"/>
                </a:solidFill>
                <a:effectLst/>
                <a:latin typeface="Calibri" panose="020F0502020204030204" pitchFamily="34" charset="0"/>
                <a:ea typeface="Calibri" panose="020F0502020204030204" pitchFamily="34" charset="0"/>
                <a:cs typeface="Arial" panose="020B0604020202020204" pitchFamily="34" charset="0"/>
              </a:rPr>
              <a:t> יש לחקור בדחיפות מודלים אמינים של למידה עמוקה עבור נתונים באיכות נמוכה.</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marL="0" lvl="0" indent="0" algn="r" rtl="1">
              <a:spcBef>
                <a:spcPts val="0"/>
              </a:spcBef>
              <a:spcAft>
                <a:spcPts val="0"/>
              </a:spcAft>
              <a:buFont typeface="Arial" panose="020B0604020202020204" pitchFamily="34" charset="0"/>
              <a:buNone/>
            </a:pPr>
            <a:endParaRPr lang="he-IL" sz="11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Tree>
    <p:extLst>
      <p:ext uri="{BB962C8B-B14F-4D97-AF65-F5344CB8AC3E}">
        <p14:creationId xmlns:p14="http://schemas.microsoft.com/office/powerpoint/2010/main" val="17686004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b80c4dc77f_2_5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b80c4dc77f_2_5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algn="r" rtl="1"/>
            <a:r>
              <a:rPr lang="he-IL" dirty="0"/>
              <a:t>מבנה רשת נוירונים</a:t>
            </a:r>
          </a:p>
          <a:p>
            <a:pPr marL="158750" indent="0" algn="r" rtl="1">
              <a:buNone/>
            </a:pPr>
            <a:r>
              <a:rPr lang="he-IL" dirty="0"/>
              <a:t>שכבות – שכבת קלט שכבות נסתרות ושכבת פלט</a:t>
            </a:r>
          </a:p>
          <a:p>
            <a:pPr marL="158750" indent="0" algn="r" rtl="1">
              <a:buNone/>
            </a:pPr>
            <a:r>
              <a:rPr lang="he-IL" dirty="0"/>
              <a:t>קשתות – בעלות משקלים שמייצגים את ה"כוח" בין שתי נוירונים – ככל שהכוח ביניהם חזק ככה הנוירון "פעיל"</a:t>
            </a:r>
          </a:p>
          <a:p>
            <a:pPr marL="158750" indent="0" algn="r" rtl="1">
              <a:buNone/>
            </a:pPr>
            <a:r>
              <a:rPr lang="he-IL" dirty="0"/>
              <a:t>פונקציית ההפעלה – לפי התמונה למעלה מכפילים את הקלט * המשקל על הקשתות + </a:t>
            </a:r>
            <a:r>
              <a:rPr lang="en-US" dirty="0"/>
              <a:t>bias</a:t>
            </a:r>
            <a:endParaRPr lang="he-IL" dirty="0"/>
          </a:p>
          <a:p>
            <a:pPr marL="158750" indent="0" algn="r" rtl="1">
              <a:buNone/>
            </a:pPr>
            <a:r>
              <a:rPr lang="he-IL" dirty="0"/>
              <a:t>קובעת את הפלט של ה</a:t>
            </a:r>
            <a:r>
              <a:rPr lang="en-US" dirty="0"/>
              <a:t>node</a:t>
            </a:r>
            <a:r>
              <a:rPr lang="he-IL" dirty="0"/>
              <a:t> לפי הקלט </a:t>
            </a:r>
          </a:p>
          <a:p>
            <a:pPr marL="158750" indent="0" algn="r" rtl="1">
              <a:buNone/>
            </a:pPr>
            <a:endParaRPr lang="he-IL" dirty="0"/>
          </a:p>
          <a:p>
            <a:pPr marL="158750" indent="0" algn="r" rtl="1">
              <a:buNone/>
            </a:pPr>
            <a:r>
              <a:rPr lang="he-IL" dirty="0"/>
              <a:t>הפונקציות למעלה זה דוגמאות לפונקציות לא ליניאריות של פונקציית ההפעלה</a:t>
            </a:r>
          </a:p>
          <a:p>
            <a:pPr marL="158750" indent="0" algn="r" rtl="1">
              <a:buNone/>
            </a:pPr>
            <a:endParaRPr lang="he-IL" dirty="0"/>
          </a:p>
        </p:txBody>
      </p:sp>
    </p:spTree>
    <p:extLst>
      <p:ext uri="{BB962C8B-B14F-4D97-AF65-F5344CB8AC3E}">
        <p14:creationId xmlns:p14="http://schemas.microsoft.com/office/powerpoint/2010/main" val="14012454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0"/>
        <p:cNvGrpSpPr/>
        <p:nvPr/>
      </p:nvGrpSpPr>
      <p:grpSpPr>
        <a:xfrm>
          <a:off x="0" y="0"/>
          <a:ext cx="0" cy="0"/>
          <a:chOff x="0" y="0"/>
          <a:chExt cx="0" cy="0"/>
        </a:xfrm>
      </p:grpSpPr>
      <p:sp>
        <p:nvSpPr>
          <p:cNvPr id="1511" name="Google Shape;1511;ge4c20d319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2" name="Google Shape;1512;ge4c20d319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158750" indent="0" algn="r" rtl="1">
              <a:buNone/>
            </a:pPr>
            <a:r>
              <a:rPr lang="en-US" dirty="0"/>
              <a:t>Bias</a:t>
            </a:r>
            <a:r>
              <a:rPr lang="he-IL" dirty="0"/>
              <a:t> – מספר קבוע שיש לכל נוירון , והוא משפיע על התוצאה של פונקציית ההפעלה </a:t>
            </a:r>
          </a:p>
          <a:p>
            <a:pPr marL="158750" indent="0" algn="r" rtl="1">
              <a:buNone/>
            </a:pPr>
            <a:r>
              <a:rPr lang="he-IL" dirty="0"/>
              <a:t>פונקציית ההפסד – מחשבת את השגיאה של כל דוגמת אימון, אחרי כל אימון נשווה את התוצאה האמיתית עם מה שיצא ונסביר לרשת מה הוא עשה לא טוב או כן ט וב </a:t>
            </a:r>
          </a:p>
          <a:p>
            <a:pPr marL="158750" indent="0" algn="r" rtl="1">
              <a:buNone/>
            </a:pPr>
            <a:r>
              <a:rPr lang="en-US" dirty="0"/>
              <a:t>Backpropagation</a:t>
            </a:r>
            <a:r>
              <a:rPr lang="he-IL" dirty="0"/>
              <a:t> – פונקציה שחוזרת אחורה ברשת ומשנה את המשקלים על הקשתות כדי שתשתפר המכונה</a:t>
            </a:r>
          </a:p>
          <a:p>
            <a:pPr marL="158750" indent="0" algn="r" rtl="1">
              <a:buNone/>
            </a:pPr>
            <a:r>
              <a:rPr lang="he-IL" dirty="0"/>
              <a:t>היא משתמשת ה</a:t>
            </a:r>
            <a:r>
              <a:rPr lang="en-US" dirty="0"/>
              <a:t>gradient decent</a:t>
            </a:r>
            <a:r>
              <a:rPr lang="he-IL" dirty="0"/>
              <a:t> – הסבר קצר עלזה לפי התמונות</a:t>
            </a:r>
          </a:p>
          <a:p>
            <a:pPr marL="158750" indent="0" algn="r" rtl="1">
              <a:buNone/>
            </a:pPr>
            <a:r>
              <a:rPr lang="he-IL" dirty="0"/>
              <a:t>זה בעצם מה שה</a:t>
            </a:r>
            <a:r>
              <a:rPr lang="en-US" dirty="0"/>
              <a:t>backpropagation</a:t>
            </a:r>
            <a:r>
              <a:rPr lang="he-IL" dirty="0"/>
              <a:t> מבצע איתו את הבדיקות על הרשת לאחור, בעזרתו המשקלים על הקשתות משתנים ומתכווננים </a:t>
            </a:r>
          </a:p>
          <a:p>
            <a:pPr marL="158750" indent="0" algn="r" rtl="1">
              <a:buNone/>
            </a:pPr>
            <a:r>
              <a:rPr lang="he-IL" dirty="0"/>
              <a:t>וכך המודל יהיה מאומן יותר ויותר.. </a:t>
            </a:r>
            <a:br>
              <a:rPr lang="en-US" dirty="0"/>
            </a:br>
            <a:r>
              <a:rPr lang="he-IL" dirty="0"/>
              <a:t>הבעיה העיקרית איתו זה שהוא דועך אקספוננציאלית בכל איטרציה – לכן כשיגיע לשכבות הראשונות של הרשת</a:t>
            </a:r>
          </a:p>
          <a:p>
            <a:pPr marL="158750" indent="0" algn="r" rtl="1">
              <a:buNone/>
            </a:pPr>
            <a:r>
              <a:rPr lang="he-IL" dirty="0"/>
              <a:t>הן לא יתכווננו כמו שצריך ולא יתעדכנו כמו שצריך ולכן בעצם "נכשלו בלמידה"</a:t>
            </a:r>
          </a:p>
          <a:p>
            <a:pPr marL="158750" indent="0" algn="r" rtl="1">
              <a:buNone/>
            </a:pPr>
            <a:endParaRPr lang="he-IL" dirty="0"/>
          </a:p>
          <a:p>
            <a:pPr marL="0" lvl="0" indent="0" algn="r" rtl="1">
              <a:spcBef>
                <a:spcPts val="0"/>
              </a:spcBef>
              <a:spcAft>
                <a:spcPts val="0"/>
              </a:spcAft>
              <a:buFontTx/>
              <a:buNone/>
            </a:pPr>
            <a:r>
              <a:rPr lang="he-IL" dirty="0"/>
              <a:t>האלגוריתם של </a:t>
            </a:r>
            <a:r>
              <a:rPr lang="en-US" dirty="0"/>
              <a:t>backpropagation </a:t>
            </a:r>
            <a:r>
              <a:rPr lang="he-IL" dirty="0"/>
              <a:t>משתמש במשתנה </a:t>
            </a:r>
            <a:r>
              <a:rPr lang="he-IL" b="1" dirty="0"/>
              <a:t>השיפוע</a:t>
            </a:r>
            <a:r>
              <a:rPr lang="he-IL" dirty="0"/>
              <a:t> ובעצם הולך לאחור ברשת </a:t>
            </a:r>
          </a:p>
          <a:p>
            <a:pPr marL="0" lvl="0" indent="0" algn="r" rtl="1">
              <a:spcBef>
                <a:spcPts val="0"/>
              </a:spcBef>
              <a:spcAft>
                <a:spcPts val="0"/>
              </a:spcAft>
              <a:buFontTx/>
              <a:buNone/>
            </a:pPr>
            <a:r>
              <a:rPr lang="he-IL" dirty="0"/>
              <a:t>משווה בין התוצאה שיצאה לתוצאה האמיתית שאמורה להיות מהפרמטרים שקיבלנו מראש. </a:t>
            </a:r>
          </a:p>
          <a:p>
            <a:pPr marL="0" lvl="0" indent="0" algn="r" rtl="1">
              <a:spcBef>
                <a:spcPts val="0"/>
              </a:spcBef>
              <a:spcAft>
                <a:spcPts val="0"/>
              </a:spcAft>
              <a:buFontTx/>
              <a:buNone/>
            </a:pPr>
            <a:r>
              <a:rPr lang="he-IL" dirty="0"/>
              <a:t>משפרת את פונקציית ההפסד בכל צעד.. </a:t>
            </a:r>
          </a:p>
          <a:p>
            <a:pPr marL="158750" indent="0" algn="r" rtl="1">
              <a:buNone/>
            </a:pPr>
            <a:endParaRPr lang="he-IL" dirty="0"/>
          </a:p>
          <a:p>
            <a:endParaRPr lang="he-IL" dirty="0"/>
          </a:p>
        </p:txBody>
      </p:sp>
    </p:spTree>
    <p:extLst>
      <p:ext uri="{BB962C8B-B14F-4D97-AF65-F5344CB8AC3E}">
        <p14:creationId xmlns:p14="http://schemas.microsoft.com/office/powerpoint/2010/main" val="144593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357066128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357066128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US" dirty="0"/>
              <a:t>Pre-training</a:t>
            </a:r>
            <a:r>
              <a:rPr lang="he-IL" dirty="0"/>
              <a:t> – בעצם תהליך שמלמד את המודל מלמטה למעלה, באמצעות דוגמאות לאימון </a:t>
            </a:r>
          </a:p>
          <a:p>
            <a:pPr marL="0" lvl="0" indent="0" algn="r" rtl="1">
              <a:spcBef>
                <a:spcPts val="0"/>
              </a:spcBef>
              <a:spcAft>
                <a:spcPts val="0"/>
              </a:spcAft>
              <a:buNone/>
            </a:pPr>
            <a:r>
              <a:rPr lang="he-IL" dirty="0"/>
              <a:t>כל פלט שיוצא מכל שכבה נכנס כקלט לשכבה הבאה וממשיך לאמן את המודל עד שכל השכבות הנסתרות מאומנות.</a:t>
            </a:r>
          </a:p>
          <a:p>
            <a:pPr marL="0" lvl="0" indent="0" algn="r" rtl="1">
              <a:spcBef>
                <a:spcPts val="0"/>
              </a:spcBef>
              <a:spcAft>
                <a:spcPts val="0"/>
              </a:spcAft>
              <a:buNone/>
            </a:pPr>
            <a:r>
              <a:rPr lang="he-IL" dirty="0"/>
              <a:t>מקבל רק דוגמאות בלי תגיות – לא מפוקח – מאמן את המודל עד שהמודל מוצא מאפיינים</a:t>
            </a:r>
          </a:p>
          <a:p>
            <a:pPr marL="0" lvl="0" indent="0" algn="r" rtl="1">
              <a:spcBef>
                <a:spcPts val="0"/>
              </a:spcBef>
              <a:spcAft>
                <a:spcPts val="0"/>
              </a:spcAft>
              <a:buNone/>
            </a:pPr>
            <a:endParaRPr lang="he-IL" dirty="0"/>
          </a:p>
          <a:p>
            <a:pPr marL="0" lvl="0" indent="0" algn="r" rtl="1">
              <a:spcBef>
                <a:spcPts val="0"/>
              </a:spcBef>
              <a:spcAft>
                <a:spcPts val="0"/>
              </a:spcAft>
              <a:buFontTx/>
              <a:buNone/>
            </a:pPr>
            <a:r>
              <a:rPr lang="he-IL" dirty="0"/>
              <a:t>אחרי ה</a:t>
            </a:r>
            <a:r>
              <a:rPr lang="en-US" dirty="0"/>
              <a:t>pre-</a:t>
            </a:r>
            <a:r>
              <a:rPr lang="en-US" dirty="0" err="1"/>
              <a:t>trainig</a:t>
            </a:r>
            <a:r>
              <a:rPr lang="he-IL" dirty="0"/>
              <a:t> יש את הלמידה – שלב מפוקח </a:t>
            </a:r>
          </a:p>
          <a:p>
            <a:pPr marL="0" lvl="0" indent="0" algn="r" rtl="1">
              <a:spcBef>
                <a:spcPts val="0"/>
              </a:spcBef>
              <a:spcAft>
                <a:spcPts val="0"/>
              </a:spcAft>
              <a:buFontTx/>
              <a:buNone/>
            </a:pPr>
            <a:r>
              <a:rPr lang="he-IL" dirty="0"/>
              <a:t>מקבלת פרמטרים מהשלב הקודם , משתמשת באלגוריתם ה</a:t>
            </a:r>
            <a:r>
              <a:rPr lang="en-US" dirty="0"/>
              <a:t>backpropagation</a:t>
            </a:r>
            <a:r>
              <a:rPr lang="he-IL" dirty="0"/>
              <a:t> וכך מאמנת את המכונה עם הפרמטרים </a:t>
            </a:r>
          </a:p>
          <a:p>
            <a:pPr marL="0" lvl="0" indent="0" algn="r" rtl="1">
              <a:spcBef>
                <a:spcPts val="0"/>
              </a:spcBef>
              <a:spcAft>
                <a:spcPts val="0"/>
              </a:spcAft>
              <a:buFontTx/>
              <a:buNone/>
            </a:pPr>
            <a:r>
              <a:rPr lang="he-IL" dirty="0"/>
              <a:t>שסיווגנו קודם</a:t>
            </a:r>
          </a:p>
          <a:p>
            <a:pPr marL="0" lvl="0" indent="0" algn="r" rtl="1">
              <a:spcBef>
                <a:spcPts val="0"/>
              </a:spcBef>
              <a:spcAft>
                <a:spcPts val="0"/>
              </a:spcAft>
              <a:buFontTx/>
              <a:buNone/>
            </a:pPr>
            <a:endParaRPr lang="he-IL" dirty="0"/>
          </a:p>
        </p:txBody>
      </p:sp>
    </p:spTree>
    <p:extLst>
      <p:ext uri="{BB962C8B-B14F-4D97-AF65-F5344CB8AC3E}">
        <p14:creationId xmlns:p14="http://schemas.microsoft.com/office/powerpoint/2010/main" val="3099843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228650" y="1027556"/>
            <a:ext cx="6686700" cy="22725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Clr>
                <a:srgbClr val="191919"/>
              </a:buClr>
              <a:buSzPts val="5200"/>
              <a:buNone/>
              <a:defRPr sz="8400">
                <a:solidFill>
                  <a:schemeClr val="lt1"/>
                </a:solidFill>
                <a:latin typeface="Hammersmith One"/>
                <a:ea typeface="Hammersmith One"/>
                <a:cs typeface="Hammersmith One"/>
                <a:sym typeface="Hammersmith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445550" y="3543600"/>
            <a:ext cx="3769500" cy="343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solidFill>
                  <a:schemeClr val="lt1"/>
                </a:solidFill>
                <a:latin typeface="Lato"/>
                <a:ea typeface="Lato"/>
                <a:cs typeface="Lato"/>
                <a:sym typeface="La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27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2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272"/>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67"/>
        <p:cNvGrpSpPr/>
        <p:nvPr/>
      </p:nvGrpSpPr>
      <p:grpSpPr>
        <a:xfrm>
          <a:off x="0" y="0"/>
          <a:ext cx="0" cy="0"/>
          <a:chOff x="0" y="0"/>
          <a:chExt cx="0" cy="0"/>
        </a:xfrm>
      </p:grpSpPr>
      <p:grpSp>
        <p:nvGrpSpPr>
          <p:cNvPr id="68" name="Google Shape;68;p11"/>
          <p:cNvGrpSpPr/>
          <p:nvPr/>
        </p:nvGrpSpPr>
        <p:grpSpPr>
          <a:xfrm>
            <a:off x="2727300" y="861688"/>
            <a:ext cx="3689400" cy="3313800"/>
            <a:chOff x="711298" y="1292643"/>
            <a:chExt cx="3689400" cy="3313800"/>
          </a:xfrm>
        </p:grpSpPr>
        <p:sp>
          <p:nvSpPr>
            <p:cNvPr id="69" name="Google Shape;69;p11"/>
            <p:cNvSpPr/>
            <p:nvPr/>
          </p:nvSpPr>
          <p:spPr>
            <a:xfrm>
              <a:off x="711298" y="1292643"/>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70" name="Google Shape;70;p11"/>
            <p:cNvSpPr/>
            <p:nvPr/>
          </p:nvSpPr>
          <p:spPr>
            <a:xfrm>
              <a:off x="711298" y="1292643"/>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71" name="Google Shape;71;p11"/>
            <p:cNvSpPr/>
            <p:nvPr/>
          </p:nvSpPr>
          <p:spPr>
            <a:xfrm>
              <a:off x="711298" y="1292643"/>
              <a:ext cx="3689400" cy="3313800"/>
            </a:xfrm>
            <a:prstGeom prst="roundRect">
              <a:avLst>
                <a:gd name="adj" fmla="val 5665"/>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72" name="Google Shape;72;p11"/>
          <p:cNvSpPr txBox="1">
            <a:spLocks noGrp="1"/>
          </p:cNvSpPr>
          <p:nvPr>
            <p:ph type="title" hasCustomPrompt="1"/>
          </p:nvPr>
        </p:nvSpPr>
        <p:spPr>
          <a:xfrm>
            <a:off x="2740200" y="1810678"/>
            <a:ext cx="3663600" cy="11430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96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a:spLocks noGrp="1"/>
          </p:cNvSpPr>
          <p:nvPr>
            <p:ph type="subTitle" idx="1"/>
          </p:nvPr>
        </p:nvSpPr>
        <p:spPr>
          <a:xfrm>
            <a:off x="2740200" y="2882462"/>
            <a:ext cx="3663600" cy="3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extLst>
      <p:ext uri="{BB962C8B-B14F-4D97-AF65-F5344CB8AC3E}">
        <p14:creationId xmlns:p14="http://schemas.microsoft.com/office/powerpoint/2010/main" val="16812692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2485050" y="3160601"/>
            <a:ext cx="417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2" name="Google Shape;92;p14"/>
          <p:cNvSpPr txBox="1">
            <a:spLocks noGrp="1"/>
          </p:cNvSpPr>
          <p:nvPr>
            <p:ph type="subTitle" idx="1"/>
          </p:nvPr>
        </p:nvSpPr>
        <p:spPr>
          <a:xfrm>
            <a:off x="1458150" y="1272188"/>
            <a:ext cx="62277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solidFill>
                  <a:schemeClr val="lt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extLst>
      <p:ext uri="{BB962C8B-B14F-4D97-AF65-F5344CB8AC3E}">
        <p14:creationId xmlns:p14="http://schemas.microsoft.com/office/powerpoint/2010/main" val="2047401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grpSp>
        <p:nvGrpSpPr>
          <p:cNvPr id="12" name="Google Shape;12;p3"/>
          <p:cNvGrpSpPr/>
          <p:nvPr/>
        </p:nvGrpSpPr>
        <p:grpSpPr>
          <a:xfrm>
            <a:off x="715088" y="523950"/>
            <a:ext cx="7713900" cy="4083000"/>
            <a:chOff x="715088" y="523950"/>
            <a:chExt cx="7713900" cy="4083000"/>
          </a:xfrm>
        </p:grpSpPr>
        <p:sp>
          <p:nvSpPr>
            <p:cNvPr id="13" name="Google Shape;13;p3"/>
            <p:cNvSpPr/>
            <p:nvPr/>
          </p:nvSpPr>
          <p:spPr>
            <a:xfrm>
              <a:off x="715088" y="533100"/>
              <a:ext cx="7713900" cy="4064700"/>
            </a:xfrm>
            <a:prstGeom prst="roundRect">
              <a:avLst>
                <a:gd name="adj" fmla="val 3822"/>
              </a:avLst>
            </a:prstGeom>
            <a:solidFill>
              <a:schemeClr val="lt2"/>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a:off x="715088" y="523950"/>
              <a:ext cx="7713900" cy="4083000"/>
            </a:xfrm>
            <a:prstGeom prst="roundRect">
              <a:avLst>
                <a:gd name="adj" fmla="val 3974"/>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15" name="Google Shape;15;p3"/>
            <p:cNvSpPr/>
            <p:nvPr/>
          </p:nvSpPr>
          <p:spPr>
            <a:xfrm>
              <a:off x="715088" y="523950"/>
              <a:ext cx="7713900" cy="4083000"/>
            </a:xfrm>
            <a:prstGeom prst="roundRect">
              <a:avLst>
                <a:gd name="adj" fmla="val 4352"/>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16" name="Google Shape;16;p3"/>
          <p:cNvSpPr txBox="1">
            <a:spLocks noGrp="1"/>
          </p:cNvSpPr>
          <p:nvPr>
            <p:ph type="title"/>
          </p:nvPr>
        </p:nvSpPr>
        <p:spPr>
          <a:xfrm>
            <a:off x="1419050" y="2360875"/>
            <a:ext cx="2674500" cy="778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1419050" y="1165100"/>
            <a:ext cx="1429500" cy="10296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8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1455272" y="3177990"/>
            <a:ext cx="2922300" cy="882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8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4"/>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21" name="Google Shape;21;p4"/>
          <p:cNvSpPr txBox="1">
            <a:spLocks noGrp="1"/>
          </p:cNvSpPr>
          <p:nvPr>
            <p:ph type="title"/>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lt2"/>
              </a:buClr>
              <a:buSzPts val="1200"/>
              <a:buAutoNum type="arabicPeriod"/>
              <a:defRPr sz="1250">
                <a:solidFill>
                  <a:srgbClr val="434343"/>
                </a:solidFill>
              </a:defRPr>
            </a:lvl1pPr>
            <a:lvl2pPr marL="914400" lvl="1"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0"/>
              </a:spcBef>
              <a:spcAft>
                <a:spcPts val="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25" name="Google Shape;25;p5"/>
          <p:cNvSpPr/>
          <p:nvPr/>
        </p:nvSpPr>
        <p:spPr>
          <a:xfrm>
            <a:off x="709464" y="1291481"/>
            <a:ext cx="3689400" cy="3313800"/>
          </a:xfrm>
          <a:prstGeom prst="roundRect">
            <a:avLst>
              <a:gd name="adj" fmla="val 5665"/>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nvGrpSpPr>
          <p:cNvPr id="26" name="Google Shape;26;p5"/>
          <p:cNvGrpSpPr/>
          <p:nvPr/>
        </p:nvGrpSpPr>
        <p:grpSpPr>
          <a:xfrm>
            <a:off x="4770936" y="1291481"/>
            <a:ext cx="3663600" cy="3313800"/>
            <a:chOff x="4924414" y="1291481"/>
            <a:chExt cx="3663600" cy="3313800"/>
          </a:xfrm>
        </p:grpSpPr>
        <p:sp>
          <p:nvSpPr>
            <p:cNvPr id="27" name="Google Shape;27;p5"/>
            <p:cNvSpPr/>
            <p:nvPr/>
          </p:nvSpPr>
          <p:spPr>
            <a:xfrm>
              <a:off x="4924414" y="1291481"/>
              <a:ext cx="3663600" cy="3313800"/>
            </a:xfrm>
            <a:prstGeom prst="roundRect">
              <a:avLst>
                <a:gd name="adj" fmla="val 3822"/>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4924414" y="1291481"/>
              <a:ext cx="3663600" cy="3313800"/>
            </a:xfrm>
            <a:prstGeom prst="roundRect">
              <a:avLst>
                <a:gd name="adj" fmla="val 4200"/>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29" name="Google Shape;29;p5"/>
          <p:cNvSpPr txBox="1">
            <a:spLocks noGrp="1"/>
          </p:cNvSpPr>
          <p:nvPr>
            <p:ph type="subTitle" idx="1"/>
          </p:nvPr>
        </p:nvSpPr>
        <p:spPr>
          <a:xfrm>
            <a:off x="1218864" y="1776100"/>
            <a:ext cx="2670600" cy="778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500">
                <a:solidFill>
                  <a:schemeClr val="lt2"/>
                </a:solidFill>
                <a:latin typeface="Hammersmith One"/>
                <a:ea typeface="Hammersmith One"/>
                <a:cs typeface="Hammersmith One"/>
                <a:sym typeface="Hammersmith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 name="Google Shape;30;p5"/>
          <p:cNvSpPr txBox="1">
            <a:spLocks noGrp="1"/>
          </p:cNvSpPr>
          <p:nvPr>
            <p:ph type="subTitle" idx="2"/>
          </p:nvPr>
        </p:nvSpPr>
        <p:spPr>
          <a:xfrm>
            <a:off x="5267436" y="1776100"/>
            <a:ext cx="2670600" cy="77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lt2"/>
                </a:solidFill>
                <a:latin typeface="Hammersmith One"/>
                <a:ea typeface="Hammersmith One"/>
                <a:cs typeface="Hammersmith One"/>
                <a:sym typeface="Hammersmith On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1" name="Google Shape;31;p5"/>
          <p:cNvSpPr txBox="1">
            <a:spLocks noGrp="1"/>
          </p:cNvSpPr>
          <p:nvPr>
            <p:ph type="subTitle" idx="3"/>
          </p:nvPr>
        </p:nvSpPr>
        <p:spPr>
          <a:xfrm>
            <a:off x="1218864" y="3250750"/>
            <a:ext cx="26706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subTitle" idx="4"/>
          </p:nvPr>
        </p:nvSpPr>
        <p:spPr>
          <a:xfrm>
            <a:off x="5267436" y="3250750"/>
            <a:ext cx="2670600" cy="92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 name="Google Shape;33;p5"/>
          <p:cNvSpPr txBox="1">
            <a:spLocks noGrp="1"/>
          </p:cNvSpPr>
          <p:nvPr>
            <p:ph type="title"/>
          </p:nvPr>
        </p:nvSpPr>
        <p:spPr>
          <a:xfrm>
            <a:off x="720000" y="461768"/>
            <a:ext cx="64326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7"/>
        <p:cNvGrpSpPr/>
        <p:nvPr/>
      </p:nvGrpSpPr>
      <p:grpSpPr>
        <a:xfrm>
          <a:off x="0" y="0"/>
          <a:ext cx="0" cy="0"/>
          <a:chOff x="0" y="0"/>
          <a:chExt cx="0" cy="0"/>
        </a:xfrm>
      </p:grpSpPr>
      <p:sp>
        <p:nvSpPr>
          <p:cNvPr id="48" name="Google Shape;48;p7"/>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9" name="Google Shape;49;p7"/>
          <p:cNvSpPr txBox="1">
            <a:spLocks noGrp="1"/>
          </p:cNvSpPr>
          <p:nvPr>
            <p:ph type="body" idx="1"/>
          </p:nvPr>
        </p:nvSpPr>
        <p:spPr>
          <a:xfrm>
            <a:off x="1740750" y="1265550"/>
            <a:ext cx="5662500" cy="1011600"/>
          </a:xfrm>
          <a:prstGeom prst="rect">
            <a:avLst/>
          </a:prstGeom>
        </p:spPr>
        <p:txBody>
          <a:bodyPr spcFirstLastPara="1" wrap="square" lIns="91425" tIns="91425" rIns="91425" bIns="91425" anchor="ctr" anchorCtr="0">
            <a:noAutofit/>
          </a:bodyPr>
          <a:lstStyle>
            <a:lvl1pPr marL="457200" lvl="0" indent="-317500" algn="ctr" rtl="0">
              <a:lnSpc>
                <a:spcPct val="100000"/>
              </a:lnSpc>
              <a:spcBef>
                <a:spcPts val="0"/>
              </a:spcBef>
              <a:spcAft>
                <a:spcPts val="0"/>
              </a:spcAft>
              <a:buClr>
                <a:srgbClr val="434343"/>
              </a:buClr>
              <a:buSzPts val="1400"/>
              <a:buChar char="●"/>
              <a:defRPr sz="1400">
                <a:solidFill>
                  <a:schemeClr val="lt1"/>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50" name="Google Shape;50;p7"/>
          <p:cNvSpPr txBox="1">
            <a:spLocks noGrp="1"/>
          </p:cNvSpPr>
          <p:nvPr>
            <p:ph type="title"/>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3"/>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77" name="Google Shape;77;p13"/>
          <p:cNvSpPr txBox="1">
            <a:spLocks noGrp="1"/>
          </p:cNvSpPr>
          <p:nvPr>
            <p:ph type="title"/>
          </p:nvPr>
        </p:nvSpPr>
        <p:spPr>
          <a:xfrm>
            <a:off x="1893131" y="146395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78" name="Google Shape;78;p13"/>
          <p:cNvSpPr txBox="1">
            <a:spLocks noGrp="1"/>
          </p:cNvSpPr>
          <p:nvPr>
            <p:ph type="title" idx="2" hasCustomPrompt="1"/>
          </p:nvPr>
        </p:nvSpPr>
        <p:spPr>
          <a:xfrm>
            <a:off x="1051979" y="1477455"/>
            <a:ext cx="672000" cy="5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79" name="Google Shape;79;p13"/>
          <p:cNvSpPr txBox="1">
            <a:spLocks noGrp="1"/>
          </p:cNvSpPr>
          <p:nvPr>
            <p:ph type="subTitle" idx="1"/>
          </p:nvPr>
        </p:nvSpPr>
        <p:spPr>
          <a:xfrm>
            <a:off x="1893131" y="1881785"/>
            <a:ext cx="2336400" cy="63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0" name="Google Shape;80;p13"/>
          <p:cNvSpPr txBox="1">
            <a:spLocks noGrp="1"/>
          </p:cNvSpPr>
          <p:nvPr>
            <p:ph type="title" idx="3"/>
          </p:nvPr>
        </p:nvSpPr>
        <p:spPr>
          <a:xfrm>
            <a:off x="5908065" y="1463955"/>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81" name="Google Shape;81;p13"/>
          <p:cNvSpPr txBox="1">
            <a:spLocks noGrp="1"/>
          </p:cNvSpPr>
          <p:nvPr>
            <p:ph type="title" idx="4" hasCustomPrompt="1"/>
          </p:nvPr>
        </p:nvSpPr>
        <p:spPr>
          <a:xfrm>
            <a:off x="5065950" y="1477455"/>
            <a:ext cx="672000" cy="5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2" name="Google Shape;82;p13"/>
          <p:cNvSpPr txBox="1">
            <a:spLocks noGrp="1"/>
          </p:cNvSpPr>
          <p:nvPr>
            <p:ph type="subTitle" idx="5"/>
          </p:nvPr>
        </p:nvSpPr>
        <p:spPr>
          <a:xfrm>
            <a:off x="5908065" y="1881785"/>
            <a:ext cx="2336400" cy="633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3" name="Google Shape;83;p13"/>
          <p:cNvSpPr txBox="1">
            <a:spLocks noGrp="1"/>
          </p:cNvSpPr>
          <p:nvPr>
            <p:ph type="title" idx="6"/>
          </p:nvPr>
        </p:nvSpPr>
        <p:spPr>
          <a:xfrm>
            <a:off x="1893131" y="3482074"/>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84" name="Google Shape;84;p13"/>
          <p:cNvSpPr txBox="1">
            <a:spLocks noGrp="1"/>
          </p:cNvSpPr>
          <p:nvPr>
            <p:ph type="title" idx="7" hasCustomPrompt="1"/>
          </p:nvPr>
        </p:nvSpPr>
        <p:spPr>
          <a:xfrm>
            <a:off x="1051979" y="3495574"/>
            <a:ext cx="672000" cy="5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5" name="Google Shape;85;p13"/>
          <p:cNvSpPr txBox="1">
            <a:spLocks noGrp="1"/>
          </p:cNvSpPr>
          <p:nvPr>
            <p:ph type="subTitle" idx="8"/>
          </p:nvPr>
        </p:nvSpPr>
        <p:spPr>
          <a:xfrm>
            <a:off x="1893131" y="3927404"/>
            <a:ext cx="23364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6" name="Google Shape;86;p13"/>
          <p:cNvSpPr txBox="1">
            <a:spLocks noGrp="1"/>
          </p:cNvSpPr>
          <p:nvPr>
            <p:ph type="title" idx="9"/>
          </p:nvPr>
        </p:nvSpPr>
        <p:spPr>
          <a:xfrm>
            <a:off x="5908065" y="3482074"/>
            <a:ext cx="2336400" cy="527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400"/>
              <a:buNone/>
              <a:defRPr sz="2500">
                <a:solidFill>
                  <a:schemeClr val="lt2"/>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87" name="Google Shape;87;p13"/>
          <p:cNvSpPr txBox="1">
            <a:spLocks noGrp="1"/>
          </p:cNvSpPr>
          <p:nvPr>
            <p:ph type="title" idx="13" hasCustomPrompt="1"/>
          </p:nvPr>
        </p:nvSpPr>
        <p:spPr>
          <a:xfrm>
            <a:off x="5065950" y="3495574"/>
            <a:ext cx="672000" cy="5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400">
                <a:solidFill>
                  <a:schemeClr val="lt2"/>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a:r>
              <a:t>xx%</a:t>
            </a:r>
          </a:p>
        </p:txBody>
      </p:sp>
      <p:sp>
        <p:nvSpPr>
          <p:cNvPr id="88" name="Google Shape;88;p13"/>
          <p:cNvSpPr txBox="1">
            <a:spLocks noGrp="1"/>
          </p:cNvSpPr>
          <p:nvPr>
            <p:ph type="subTitle" idx="14"/>
          </p:nvPr>
        </p:nvSpPr>
        <p:spPr>
          <a:xfrm>
            <a:off x="5908065" y="3927404"/>
            <a:ext cx="2336400" cy="59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89" name="Google Shape;89;p13"/>
          <p:cNvSpPr txBox="1">
            <a:spLocks noGrp="1"/>
          </p:cNvSpPr>
          <p:nvPr>
            <p:ph type="title" idx="15"/>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4">
  <p:cSld name="TITLE_ONLY_1_1_1_1">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8"/>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nvGrpSpPr>
          <p:cNvPr id="110" name="Google Shape;110;p18"/>
          <p:cNvGrpSpPr/>
          <p:nvPr/>
        </p:nvGrpSpPr>
        <p:grpSpPr>
          <a:xfrm>
            <a:off x="714322" y="1286988"/>
            <a:ext cx="7725067" cy="3330369"/>
            <a:chOff x="4734629" y="1293043"/>
            <a:chExt cx="3663600" cy="3313800"/>
          </a:xfrm>
        </p:grpSpPr>
        <p:sp>
          <p:nvSpPr>
            <p:cNvPr id="111" name="Google Shape;111;p18"/>
            <p:cNvSpPr/>
            <p:nvPr/>
          </p:nvSpPr>
          <p:spPr>
            <a:xfrm>
              <a:off x="4734629" y="1293043"/>
              <a:ext cx="3663600" cy="3313800"/>
            </a:xfrm>
            <a:prstGeom prst="roundRect">
              <a:avLst>
                <a:gd name="adj" fmla="val 5119"/>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8"/>
            <p:cNvSpPr/>
            <p:nvPr/>
          </p:nvSpPr>
          <p:spPr>
            <a:xfrm>
              <a:off x="4734629" y="1293043"/>
              <a:ext cx="3663600" cy="3313800"/>
            </a:xfrm>
            <a:prstGeom prst="roundRect">
              <a:avLst>
                <a:gd name="adj" fmla="val 4718"/>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113" name="Google Shape;113;p18"/>
          <p:cNvSpPr txBox="1">
            <a:spLocks noGrp="1"/>
          </p:cNvSpPr>
          <p:nvPr>
            <p:ph type="title"/>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CUSTOM_1_1_1_1">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26"/>
          <p:cNvSpPr/>
          <p:nvPr/>
        </p:nvSpPr>
        <p:spPr>
          <a:xfrm>
            <a:off x="715075" y="446650"/>
            <a:ext cx="7713900" cy="6036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153" name="Google Shape;153;p26"/>
          <p:cNvSpPr txBox="1">
            <a:spLocks noGrp="1"/>
          </p:cNvSpPr>
          <p:nvPr>
            <p:ph type="subTitle" idx="1"/>
          </p:nvPr>
        </p:nvSpPr>
        <p:spPr>
          <a:xfrm>
            <a:off x="715100" y="1371125"/>
            <a:ext cx="7713900" cy="32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400"/>
              <a:buChar char="●"/>
              <a:defRPr>
                <a:solidFill>
                  <a:schemeClr val="lt1"/>
                </a:solidFill>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54" name="Google Shape;154;p26"/>
          <p:cNvSpPr txBox="1">
            <a:spLocks noGrp="1"/>
          </p:cNvSpPr>
          <p:nvPr>
            <p:ph type="title"/>
          </p:nvPr>
        </p:nvSpPr>
        <p:spPr>
          <a:xfrm>
            <a:off x="815806" y="500875"/>
            <a:ext cx="6433200" cy="495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BLANK_1_1_1_1_1_1_2">
    <p:bg>
      <p:bgPr>
        <a:blipFill>
          <a:blip r:embed="rId2">
            <a:alphaModFix/>
          </a:blip>
          <a:stretch>
            <a:fillRect/>
          </a:stretch>
        </a:blipFill>
        <a:effectLst/>
      </p:bgPr>
    </p:bg>
    <p:spTree>
      <p:nvGrpSpPr>
        <p:cNvPr id="1" name="Shape 266"/>
        <p:cNvGrpSpPr/>
        <p:nvPr/>
      </p:nvGrpSpPr>
      <p:grpSpPr>
        <a:xfrm>
          <a:off x="0" y="0"/>
          <a:ext cx="0" cy="0"/>
          <a:chOff x="0" y="0"/>
          <a:chExt cx="0" cy="0"/>
        </a:xfrm>
      </p:grpSpPr>
      <p:sp>
        <p:nvSpPr>
          <p:cNvPr id="267" name="Google Shape;267;p33"/>
          <p:cNvSpPr txBox="1">
            <a:spLocks noGrp="1"/>
          </p:cNvSpPr>
          <p:nvPr>
            <p:ph type="ctrTitle"/>
          </p:nvPr>
        </p:nvSpPr>
        <p:spPr>
          <a:xfrm>
            <a:off x="2470200" y="468050"/>
            <a:ext cx="4284000" cy="105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66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68" name="Google Shape;268;p33"/>
          <p:cNvSpPr txBox="1">
            <a:spLocks noGrp="1"/>
          </p:cNvSpPr>
          <p:nvPr>
            <p:ph type="subTitle" idx="1"/>
          </p:nvPr>
        </p:nvSpPr>
        <p:spPr>
          <a:xfrm>
            <a:off x="2928900" y="2541560"/>
            <a:ext cx="3286200" cy="99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69" name="Google Shape;269;p33"/>
          <p:cNvSpPr txBox="1"/>
          <p:nvPr/>
        </p:nvSpPr>
        <p:spPr>
          <a:xfrm>
            <a:off x="2949050" y="3568923"/>
            <a:ext cx="3286200" cy="61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000" b="1">
                <a:solidFill>
                  <a:schemeClr val="lt2"/>
                </a:solidFill>
                <a:latin typeface="Lato"/>
                <a:ea typeface="Lato"/>
                <a:cs typeface="Lato"/>
                <a:sym typeface="Lato"/>
              </a:rPr>
              <a:t>CREDITS:</a:t>
            </a:r>
            <a:r>
              <a:rPr lang="en" sz="1000">
                <a:solidFill>
                  <a:schemeClr val="lt2"/>
                </a:solidFill>
                <a:latin typeface="Lato"/>
                <a:ea typeface="Lato"/>
                <a:cs typeface="Lato"/>
                <a:sym typeface="Lato"/>
              </a:rPr>
              <a:t> </a:t>
            </a:r>
            <a:r>
              <a:rPr lang="en" sz="1000">
                <a:solidFill>
                  <a:schemeClr val="lt1"/>
                </a:solidFill>
                <a:latin typeface="Lato"/>
                <a:ea typeface="Lato"/>
                <a:cs typeface="Lato"/>
                <a:sym typeface="Lato"/>
              </a:rPr>
              <a:t>This presentation template was created by </a:t>
            </a:r>
            <a:r>
              <a:rPr lang="en" sz="1000" b="1">
                <a:solidFill>
                  <a:schemeClr val="lt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Slidesgo</a:t>
            </a:r>
            <a:r>
              <a:rPr lang="en" sz="1000" b="1">
                <a:solidFill>
                  <a:schemeClr val="lt1"/>
                </a:solidFill>
                <a:latin typeface="Lato"/>
                <a:ea typeface="Lato"/>
                <a:cs typeface="Lato"/>
                <a:sym typeface="Lato"/>
              </a:rPr>
              <a:t>, </a:t>
            </a:r>
            <a:r>
              <a:rPr lang="en" sz="1000">
                <a:solidFill>
                  <a:schemeClr val="lt1"/>
                </a:solidFill>
                <a:latin typeface="Lato"/>
                <a:ea typeface="Lato"/>
                <a:cs typeface="Lato"/>
                <a:sym typeface="Lato"/>
              </a:rPr>
              <a:t>including icons by</a:t>
            </a:r>
            <a:r>
              <a:rPr lang="en" sz="1000" b="1">
                <a:solidFill>
                  <a:schemeClr val="lt1"/>
                </a:solidFill>
                <a:latin typeface="Lato"/>
                <a:ea typeface="Lato"/>
                <a:cs typeface="Lato"/>
                <a:sym typeface="Lato"/>
              </a:rPr>
              <a:t> </a:t>
            </a:r>
            <a:r>
              <a:rPr lang="en" sz="1000" b="1">
                <a:solidFill>
                  <a:schemeClr val="lt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Flaticon</a:t>
            </a:r>
            <a:r>
              <a:rPr lang="en" sz="1000">
                <a:solidFill>
                  <a:schemeClr val="lt2"/>
                </a:solidFill>
                <a:latin typeface="Lato"/>
                <a:ea typeface="Lato"/>
                <a:cs typeface="Lato"/>
                <a:sym typeface="Lato"/>
              </a:rPr>
              <a:t> </a:t>
            </a:r>
            <a:r>
              <a:rPr lang="en" sz="1000">
                <a:solidFill>
                  <a:schemeClr val="lt1"/>
                </a:solidFill>
                <a:latin typeface="Lato"/>
                <a:ea typeface="Lato"/>
                <a:cs typeface="Lato"/>
                <a:sym typeface="Lato"/>
              </a:rPr>
              <a:t>and infographics &amp; images by </a:t>
            </a:r>
            <a:r>
              <a:rPr lang="en" sz="1000" b="1">
                <a:solidFill>
                  <a:schemeClr val="lt2"/>
                </a:solidFill>
                <a:uFill>
                  <a:noFill/>
                </a:uFill>
                <a:latin typeface="Lato"/>
                <a:ea typeface="Lato"/>
                <a:cs typeface="Lato"/>
                <a:sym typeface="Lato"/>
                <a:hlinkClick r:id="rId5">
                  <a:extLst>
                    <a:ext uri="{A12FA001-AC4F-418D-AE19-62706E023703}">
                      <ahyp:hlinkClr xmlns:ahyp="http://schemas.microsoft.com/office/drawing/2018/hyperlinkcolor" val="tx"/>
                    </a:ext>
                  </a:extLst>
                </a:hlinkClick>
              </a:rPr>
              <a:t>Freepik</a:t>
            </a:r>
            <a:endParaRPr sz="1000" b="1">
              <a:solidFill>
                <a:schemeClr val="lt2"/>
              </a:solidFill>
              <a:latin typeface="Lato"/>
              <a:ea typeface="Lato"/>
              <a:cs typeface="Lato"/>
              <a:sym typeface="Lato"/>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1pPr>
            <a:lvl2pPr lvl="1"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2pPr>
            <a:lvl3pPr lvl="2"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3pPr>
            <a:lvl4pPr lvl="3"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4pPr>
            <a:lvl5pPr lvl="4"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5pPr>
            <a:lvl6pPr lvl="5"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6pPr>
            <a:lvl7pPr lvl="6"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7pPr>
            <a:lvl8pPr lvl="7"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8pPr>
            <a:lvl9pPr lvl="8" rtl="0">
              <a:spcBef>
                <a:spcPts val="0"/>
              </a:spcBef>
              <a:spcAft>
                <a:spcPts val="0"/>
              </a:spcAft>
              <a:buClr>
                <a:schemeClr val="lt1"/>
              </a:buClr>
              <a:buSzPts val="3000"/>
              <a:buFont typeface="Hammersmith One"/>
              <a:buNone/>
              <a:defRPr sz="3000">
                <a:solidFill>
                  <a:schemeClr val="lt1"/>
                </a:solidFill>
                <a:latin typeface="Hammersmith One"/>
                <a:ea typeface="Hammersmith One"/>
                <a:cs typeface="Hammersmith One"/>
                <a:sym typeface="Hammersmith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Lato"/>
              <a:buChar char="●"/>
              <a:defRPr>
                <a:solidFill>
                  <a:schemeClr val="lt1"/>
                </a:solidFill>
                <a:latin typeface="Lato"/>
                <a:ea typeface="Lato"/>
                <a:cs typeface="Lato"/>
                <a:sym typeface="Lato"/>
              </a:defRPr>
            </a:lvl1pPr>
            <a:lvl2pPr marL="914400" lvl="1"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2pPr>
            <a:lvl3pPr marL="1371600" lvl="2"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3pPr>
            <a:lvl4pPr marL="1828800" lvl="3"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4pPr>
            <a:lvl5pPr marL="2286000" lvl="4"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5pPr>
            <a:lvl6pPr marL="2743200" lvl="5"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6pPr>
            <a:lvl7pPr marL="3200400" lvl="6"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7pPr>
            <a:lvl8pPr marL="3657600" lvl="7" indent="-317500">
              <a:lnSpc>
                <a:spcPct val="115000"/>
              </a:lnSpc>
              <a:spcBef>
                <a:spcPts val="1600"/>
              </a:spcBef>
              <a:spcAft>
                <a:spcPts val="0"/>
              </a:spcAft>
              <a:buClr>
                <a:schemeClr val="lt1"/>
              </a:buClr>
              <a:buSzPts val="1400"/>
              <a:buFont typeface="Lato"/>
              <a:buChar char="○"/>
              <a:defRPr>
                <a:solidFill>
                  <a:schemeClr val="lt1"/>
                </a:solidFill>
                <a:latin typeface="Lato"/>
                <a:ea typeface="Lato"/>
                <a:cs typeface="Lato"/>
                <a:sym typeface="Lato"/>
              </a:defRPr>
            </a:lvl8pPr>
            <a:lvl9pPr marL="4114800" lvl="8" indent="-317500">
              <a:lnSpc>
                <a:spcPct val="115000"/>
              </a:lnSpc>
              <a:spcBef>
                <a:spcPts val="1600"/>
              </a:spcBef>
              <a:spcAft>
                <a:spcPts val="1600"/>
              </a:spcAft>
              <a:buClr>
                <a:schemeClr val="lt1"/>
              </a:buClr>
              <a:buSzPts val="1400"/>
              <a:buFont typeface="Lato"/>
              <a:buChar char="■"/>
              <a:defRPr>
                <a:solidFill>
                  <a:schemeClr val="lt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9" r:id="rId6"/>
    <p:sldLayoutId id="2147483664" r:id="rId7"/>
    <p:sldLayoutId id="2147483672" r:id="rId8"/>
    <p:sldLayoutId id="2147483679" r:id="rId9"/>
    <p:sldLayoutId id="2147483680" r:id="rId10"/>
    <p:sldLayoutId id="2147483681" r:id="rId11"/>
    <p:sldLayoutId id="2147483682" r:id="rId12"/>
    <p:sldLayoutId id="2147483685" r:id="rId13"/>
    <p:sldLayoutId id="2147483686"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7"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7.gif"/></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50.w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8.jpe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0.gif"/></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openxmlformats.org/officeDocument/2006/relationships/image" Target="../media/image75.jpeg"/></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78.jpeg"/><Relationship Id="rId4" Type="http://schemas.openxmlformats.org/officeDocument/2006/relationships/image" Target="../media/image77.jpe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0.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customXml" Target="../ink/ink1.xml"/><Relationship Id="rId7" Type="http://schemas.openxmlformats.org/officeDocument/2006/relationships/image" Target="../media/image190.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customXml" Target="../ink/ink2.xml"/><Relationship Id="rId5" Type="http://schemas.openxmlformats.org/officeDocument/2006/relationships/image" Target="../media/image180.png"/><Relationship Id="rId10" Type="http://schemas.openxmlformats.org/officeDocument/2006/relationships/image" Target="../media/image82.png"/><Relationship Id="rId9" Type="http://schemas.openxmlformats.org/officeDocument/2006/relationships/image" Target="../media/image200.png"/></Relationships>
</file>

<file path=ppt/slides/_rels/slide56.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83.png"/><Relationship Id="rId7" Type="http://schemas.openxmlformats.org/officeDocument/2006/relationships/image" Target="../media/image190.png"/><Relationship Id="rId2" Type="http://schemas.openxmlformats.org/officeDocument/2006/relationships/notesSlide" Target="../notesSlides/notesSlide56.xml"/><Relationship Id="rId1" Type="http://schemas.openxmlformats.org/officeDocument/2006/relationships/slideLayout" Target="../slideLayouts/slideLayout13.xml"/><Relationship Id="rId6" Type="http://schemas.openxmlformats.org/officeDocument/2006/relationships/customXml" Target="../ink/ink5.xml"/><Relationship Id="rId5" Type="http://schemas.openxmlformats.org/officeDocument/2006/relationships/image" Target="../media/image180.png"/><Relationship Id="rId4" Type="http://schemas.openxmlformats.org/officeDocument/2006/relationships/customXml" Target="../ink/ink4.xml"/><Relationship Id="rId9"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86.gif"/></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8" Type="http://schemas.openxmlformats.org/officeDocument/2006/relationships/image" Target="../media/image91.gif"/><Relationship Id="rId3" Type="http://schemas.openxmlformats.org/officeDocument/2006/relationships/image" Target="../media/image7.gif"/><Relationship Id="rId7" Type="http://schemas.openxmlformats.org/officeDocument/2006/relationships/image" Target="../media/image90.gif"/><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89.gif"/><Relationship Id="rId5" Type="http://schemas.openxmlformats.org/officeDocument/2006/relationships/image" Target="../media/image88.gif"/><Relationship Id="rId4" Type="http://schemas.openxmlformats.org/officeDocument/2006/relationships/image" Target="../media/image87.gi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95.png"/></Relationships>
</file>

<file path=ppt/slides/_rels/slide65.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97.gif"/></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8.png"/><Relationship Id="rId4"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101.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hyperlink" Target="http://www.youtube.com/" TargetMode="External"/><Relationship Id="rId2" Type="http://schemas.openxmlformats.org/officeDocument/2006/relationships/notesSlide" Target="../notesSlides/notesSlide70.xml"/><Relationship Id="rId1" Type="http://schemas.openxmlformats.org/officeDocument/2006/relationships/slideLayout" Target="../slideLayouts/slideLayout8.xml"/><Relationship Id="rId5" Type="http://schemas.openxmlformats.org/officeDocument/2006/relationships/hyperlink" Target="http://www.sciencedirect.com/" TargetMode="External"/><Relationship Id="rId4" Type="http://schemas.openxmlformats.org/officeDocument/2006/relationships/hyperlink" Target="http://www.wikipedia.or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grpSp>
        <p:nvGrpSpPr>
          <p:cNvPr id="281" name="Google Shape;281;p39"/>
          <p:cNvGrpSpPr/>
          <p:nvPr/>
        </p:nvGrpSpPr>
        <p:grpSpPr>
          <a:xfrm>
            <a:off x="2354750" y="3472650"/>
            <a:ext cx="4781700" cy="485100"/>
            <a:chOff x="2210850" y="3478975"/>
            <a:chExt cx="4781700" cy="485100"/>
          </a:xfrm>
        </p:grpSpPr>
        <p:sp>
          <p:nvSpPr>
            <p:cNvPr id="282" name="Google Shape;282;p39"/>
            <p:cNvSpPr/>
            <p:nvPr/>
          </p:nvSpPr>
          <p:spPr>
            <a:xfrm>
              <a:off x="2210850" y="3478975"/>
              <a:ext cx="4781700" cy="485100"/>
            </a:xfrm>
            <a:prstGeom prst="roundRect">
              <a:avLst>
                <a:gd name="adj" fmla="val 16667"/>
              </a:avLst>
            </a:prstGeom>
            <a:gradFill>
              <a:gsLst>
                <a:gs pos="0">
                  <a:srgbClr val="FA9A00"/>
                </a:gs>
                <a:gs pos="72000">
                  <a:srgbClr val="F4912A"/>
                </a:gs>
                <a:gs pos="100000">
                  <a:srgbClr val="D28202"/>
                </a:gs>
              </a:gsLst>
              <a:lin ang="5400012" scaled="0"/>
            </a:gradFill>
            <a:ln>
              <a:noFill/>
            </a:ln>
            <a:effectLst>
              <a:outerShdw blurRad="57150" dist="19050" dir="3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2238150" y="3496475"/>
              <a:ext cx="4727100" cy="142500"/>
            </a:xfrm>
            <a:prstGeom prst="roundRect">
              <a:avLst>
                <a:gd name="adj" fmla="val 50000"/>
              </a:avLst>
            </a:prstGeom>
            <a:gradFill>
              <a:gsLst>
                <a:gs pos="0">
                  <a:srgbClr val="FFFFFF">
                    <a:alpha val="3333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39"/>
          <p:cNvSpPr/>
          <p:nvPr/>
        </p:nvSpPr>
        <p:spPr>
          <a:xfrm>
            <a:off x="2199950" y="3472650"/>
            <a:ext cx="4936500" cy="485100"/>
          </a:xfrm>
          <a:prstGeom prst="roundRect">
            <a:avLst>
              <a:gd name="adj" fmla="val 16667"/>
            </a:avLst>
          </a:prstGeom>
          <a:solidFill>
            <a:schemeClr val="lt2"/>
          </a:solidFill>
          <a:ln>
            <a:noFill/>
          </a:ln>
          <a:effectLst>
            <a:outerShdw blurRad="100013" dist="57150" dir="2760000" algn="bl" rotWithShape="0">
              <a:srgbClr val="000000">
                <a:alpha val="94000"/>
              </a:srgbClr>
            </a:outerShdw>
          </a:effectLst>
        </p:spPr>
        <p:txBody>
          <a:bodyPr spcFirstLastPara="1" wrap="square" lIns="182875" tIns="91425" rIns="182875" bIns="91425" anchor="ctr" anchorCtr="0">
            <a:noAutofit/>
          </a:bodyPr>
          <a:lstStyle/>
          <a:p>
            <a:pPr marL="0" lvl="0" indent="0" algn="l" rtl="0">
              <a:spcBef>
                <a:spcPts val="0"/>
              </a:spcBef>
              <a:spcAft>
                <a:spcPts val="0"/>
              </a:spcAft>
              <a:buNone/>
            </a:pPr>
            <a:endParaRPr sz="2300" dirty="0">
              <a:solidFill>
                <a:schemeClr val="lt1"/>
              </a:solidFill>
              <a:latin typeface="Hammersmith One"/>
              <a:ea typeface="Hammersmith One"/>
              <a:cs typeface="Hammersmith One"/>
              <a:sym typeface="Hammersmith One"/>
            </a:endParaRPr>
          </a:p>
        </p:txBody>
      </p:sp>
      <p:sp>
        <p:nvSpPr>
          <p:cNvPr id="285" name="Google Shape;285;p39"/>
          <p:cNvSpPr txBox="1">
            <a:spLocks noGrp="1"/>
          </p:cNvSpPr>
          <p:nvPr>
            <p:ph type="ctrTitle"/>
          </p:nvPr>
        </p:nvSpPr>
        <p:spPr>
          <a:xfrm>
            <a:off x="2017253" y="408072"/>
            <a:ext cx="4936501" cy="126277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ranklin Gothic Demi" panose="020B0703020102020204" pitchFamily="34" charset="0"/>
              </a:rPr>
              <a:t>BIG DATA</a:t>
            </a:r>
            <a:endParaRPr dirty="0">
              <a:latin typeface="Franklin Gothic Demi" panose="020B0703020102020204" pitchFamily="34" charset="0"/>
            </a:endParaRPr>
          </a:p>
        </p:txBody>
      </p:sp>
      <p:sp>
        <p:nvSpPr>
          <p:cNvPr id="286" name="Google Shape;286;p39"/>
          <p:cNvSpPr txBox="1">
            <a:spLocks noGrp="1"/>
          </p:cNvSpPr>
          <p:nvPr>
            <p:ph type="subTitle" idx="1"/>
          </p:nvPr>
        </p:nvSpPr>
        <p:spPr>
          <a:xfrm>
            <a:off x="2445550" y="3543600"/>
            <a:ext cx="3769500" cy="34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Gal Aloush &amp; Saar Rozen</a:t>
            </a:r>
            <a:endParaRPr sz="1800" b="1" dirty="0"/>
          </a:p>
        </p:txBody>
      </p:sp>
      <p:sp>
        <p:nvSpPr>
          <p:cNvPr id="287" name="Google Shape;287;p39"/>
          <p:cNvSpPr/>
          <p:nvPr/>
        </p:nvSpPr>
        <p:spPr>
          <a:xfrm>
            <a:off x="8128459" y="2114291"/>
            <a:ext cx="423600" cy="4236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t="100000" r="100000"/>
            </a:path>
            <a:tileRect l="-100000" b="-10000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833178" y="3751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8128459" y="4232975"/>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1283729" y="57285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39"/>
          <p:cNvGrpSpPr/>
          <p:nvPr/>
        </p:nvGrpSpPr>
        <p:grpSpPr>
          <a:xfrm>
            <a:off x="6610535" y="3553331"/>
            <a:ext cx="343219" cy="323751"/>
            <a:chOff x="6641822" y="4254381"/>
            <a:chExt cx="343219" cy="323751"/>
          </a:xfrm>
        </p:grpSpPr>
        <p:grpSp>
          <p:nvGrpSpPr>
            <p:cNvPr id="292" name="Google Shape;292;p39"/>
            <p:cNvGrpSpPr/>
            <p:nvPr/>
          </p:nvGrpSpPr>
          <p:grpSpPr>
            <a:xfrm>
              <a:off x="6641822" y="4254381"/>
              <a:ext cx="343219" cy="323751"/>
              <a:chOff x="7439721" y="3845026"/>
              <a:chExt cx="587100" cy="553800"/>
            </a:xfrm>
          </p:grpSpPr>
          <p:sp>
            <p:nvSpPr>
              <p:cNvPr id="293" name="Google Shape;293;p39"/>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295" name="Google Shape;295;p39"/>
            <p:cNvGrpSpPr/>
            <p:nvPr/>
          </p:nvGrpSpPr>
          <p:grpSpPr>
            <a:xfrm>
              <a:off x="6749783" y="4359585"/>
              <a:ext cx="127301" cy="113330"/>
              <a:chOff x="4169559" y="694800"/>
              <a:chExt cx="199750" cy="177800"/>
            </a:xfrm>
          </p:grpSpPr>
          <p:sp>
            <p:nvSpPr>
              <p:cNvPr id="296" name="Google Shape;296;p39"/>
              <p:cNvSpPr/>
              <p:nvPr/>
            </p:nvSpPr>
            <p:spPr>
              <a:xfrm>
                <a:off x="4169559" y="694800"/>
                <a:ext cx="176650" cy="177800"/>
              </a:xfrm>
              <a:custGeom>
                <a:avLst/>
                <a:gdLst/>
                <a:ahLst/>
                <a:cxnLst/>
                <a:rect l="l" t="t" r="r" b="b"/>
                <a:pathLst>
                  <a:path w="7066" h="7112" fill="none" extrusionOk="0">
                    <a:moveTo>
                      <a:pt x="7066" y="3048"/>
                    </a:moveTo>
                    <a:cubicBezTo>
                      <a:pt x="7066" y="5726"/>
                      <a:pt x="3833" y="7111"/>
                      <a:pt x="1894" y="5172"/>
                    </a:cubicBezTo>
                    <a:cubicBezTo>
                      <a:pt x="0" y="3279"/>
                      <a:pt x="1340" y="0"/>
                      <a:pt x="4064" y="0"/>
                    </a:cubicBezTo>
                    <a:cubicBezTo>
                      <a:pt x="5726" y="0"/>
                      <a:pt x="7066" y="1386"/>
                      <a:pt x="7066" y="3048"/>
                    </a:cubicBezTo>
                    <a:close/>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4324259" y="824100"/>
                <a:ext cx="45050" cy="45025"/>
              </a:xfrm>
              <a:custGeom>
                <a:avLst/>
                <a:gdLst/>
                <a:ahLst/>
                <a:cxnLst/>
                <a:rect l="l" t="t" r="r" b="b"/>
                <a:pathLst>
                  <a:path w="1802" h="1801" fill="none" extrusionOk="0">
                    <a:moveTo>
                      <a:pt x="0" y="0"/>
                    </a:moveTo>
                    <a:lnTo>
                      <a:pt x="1801" y="180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8" name="Google Shape;298;p39"/>
          <p:cNvGrpSpPr/>
          <p:nvPr/>
        </p:nvGrpSpPr>
        <p:grpSpPr>
          <a:xfrm>
            <a:off x="5024347" y="4254374"/>
            <a:ext cx="343219" cy="323751"/>
            <a:chOff x="5024347" y="4663081"/>
            <a:chExt cx="343219" cy="323751"/>
          </a:xfrm>
        </p:grpSpPr>
        <p:grpSp>
          <p:nvGrpSpPr>
            <p:cNvPr id="299" name="Google Shape;299;p39"/>
            <p:cNvGrpSpPr/>
            <p:nvPr/>
          </p:nvGrpSpPr>
          <p:grpSpPr>
            <a:xfrm>
              <a:off x="5024347" y="4663081"/>
              <a:ext cx="343219" cy="323751"/>
              <a:chOff x="7439721" y="3845026"/>
              <a:chExt cx="587100" cy="553800"/>
            </a:xfrm>
          </p:grpSpPr>
          <p:sp>
            <p:nvSpPr>
              <p:cNvPr id="300" name="Google Shape;300;p39"/>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02" name="Google Shape;302;p39"/>
            <p:cNvGrpSpPr/>
            <p:nvPr/>
          </p:nvGrpSpPr>
          <p:grpSpPr>
            <a:xfrm rot="10800000">
              <a:off x="5133613" y="4752794"/>
              <a:ext cx="124700" cy="144325"/>
              <a:chOff x="2283150" y="728275"/>
              <a:chExt cx="124700" cy="144325"/>
            </a:xfrm>
          </p:grpSpPr>
          <p:sp>
            <p:nvSpPr>
              <p:cNvPr id="303" name="Google Shape;303;p39"/>
              <p:cNvSpPr/>
              <p:nvPr/>
            </p:nvSpPr>
            <p:spPr>
              <a:xfrm flipH="1">
                <a:off x="2320100" y="728275"/>
                <a:ext cx="87750" cy="144325"/>
              </a:xfrm>
              <a:custGeom>
                <a:avLst/>
                <a:gdLst/>
                <a:ahLst/>
                <a:cxnLst/>
                <a:rect l="l" t="t" r="r" b="b"/>
                <a:pathLst>
                  <a:path w="3510" h="5773" fill="none" extrusionOk="0">
                    <a:moveTo>
                      <a:pt x="0" y="5772"/>
                    </a:moveTo>
                    <a:lnTo>
                      <a:pt x="3510" y="2863"/>
                    </a:lnTo>
                    <a:lnTo>
                      <a:pt x="0"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flipH="1">
                <a:off x="2283150" y="728275"/>
                <a:ext cx="25" cy="144325"/>
              </a:xfrm>
              <a:custGeom>
                <a:avLst/>
                <a:gdLst/>
                <a:ahLst/>
                <a:cxnLst/>
                <a:rect l="l" t="t" r="r" b="b"/>
                <a:pathLst>
                  <a:path w="1" h="5773" fill="none" extrusionOk="0">
                    <a:moveTo>
                      <a:pt x="0" y="5772"/>
                    </a:moveTo>
                    <a:lnTo>
                      <a:pt x="0"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 name="Google Shape;305;p39"/>
          <p:cNvGrpSpPr/>
          <p:nvPr/>
        </p:nvGrpSpPr>
        <p:grpSpPr>
          <a:xfrm flipH="1">
            <a:off x="3776434" y="4254374"/>
            <a:ext cx="343219" cy="323751"/>
            <a:chOff x="3776435" y="4663093"/>
            <a:chExt cx="343219" cy="323751"/>
          </a:xfrm>
        </p:grpSpPr>
        <p:grpSp>
          <p:nvGrpSpPr>
            <p:cNvPr id="306" name="Google Shape;306;p39"/>
            <p:cNvGrpSpPr/>
            <p:nvPr/>
          </p:nvGrpSpPr>
          <p:grpSpPr>
            <a:xfrm flipH="1">
              <a:off x="3776435" y="4663093"/>
              <a:ext cx="343219" cy="323751"/>
              <a:chOff x="7439721" y="3845026"/>
              <a:chExt cx="587100" cy="553800"/>
            </a:xfrm>
          </p:grpSpPr>
          <p:sp>
            <p:nvSpPr>
              <p:cNvPr id="307" name="Google Shape;307;p39"/>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09" name="Google Shape;309;p39"/>
            <p:cNvGrpSpPr/>
            <p:nvPr/>
          </p:nvGrpSpPr>
          <p:grpSpPr>
            <a:xfrm rot="10800000" flipH="1">
              <a:off x="3885687" y="4752806"/>
              <a:ext cx="124700" cy="144325"/>
              <a:chOff x="2283150" y="728275"/>
              <a:chExt cx="124700" cy="144325"/>
            </a:xfrm>
          </p:grpSpPr>
          <p:sp>
            <p:nvSpPr>
              <p:cNvPr id="310" name="Google Shape;310;p39"/>
              <p:cNvSpPr/>
              <p:nvPr/>
            </p:nvSpPr>
            <p:spPr>
              <a:xfrm>
                <a:off x="2283150" y="728275"/>
                <a:ext cx="87750" cy="144325"/>
              </a:xfrm>
              <a:custGeom>
                <a:avLst/>
                <a:gdLst/>
                <a:ahLst/>
                <a:cxnLst/>
                <a:rect l="l" t="t" r="r" b="b"/>
                <a:pathLst>
                  <a:path w="3510" h="5773" fill="none" extrusionOk="0">
                    <a:moveTo>
                      <a:pt x="0" y="5772"/>
                    </a:moveTo>
                    <a:lnTo>
                      <a:pt x="3510" y="2863"/>
                    </a:lnTo>
                    <a:lnTo>
                      <a:pt x="0"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2407825" y="728275"/>
                <a:ext cx="25" cy="144325"/>
              </a:xfrm>
              <a:custGeom>
                <a:avLst/>
                <a:gdLst/>
                <a:ahLst/>
                <a:cxnLst/>
                <a:rect l="l" t="t" r="r" b="b"/>
                <a:pathLst>
                  <a:path w="1" h="5773" fill="none" extrusionOk="0">
                    <a:moveTo>
                      <a:pt x="0" y="5772"/>
                    </a:moveTo>
                    <a:lnTo>
                      <a:pt x="0"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 name="Google Shape;312;p39"/>
          <p:cNvGrpSpPr/>
          <p:nvPr/>
        </p:nvGrpSpPr>
        <p:grpSpPr>
          <a:xfrm>
            <a:off x="4400391" y="4254374"/>
            <a:ext cx="343219" cy="323751"/>
            <a:chOff x="4400397" y="4663093"/>
            <a:chExt cx="343219" cy="323751"/>
          </a:xfrm>
        </p:grpSpPr>
        <p:grpSp>
          <p:nvGrpSpPr>
            <p:cNvPr id="313" name="Google Shape;313;p39"/>
            <p:cNvGrpSpPr/>
            <p:nvPr/>
          </p:nvGrpSpPr>
          <p:grpSpPr>
            <a:xfrm flipH="1">
              <a:off x="4400397" y="4663093"/>
              <a:ext cx="343219" cy="323751"/>
              <a:chOff x="7439721" y="3845026"/>
              <a:chExt cx="587100" cy="553800"/>
            </a:xfrm>
          </p:grpSpPr>
          <p:sp>
            <p:nvSpPr>
              <p:cNvPr id="314" name="Google Shape;314;p39"/>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316" name="Google Shape;316;p39"/>
            <p:cNvSpPr/>
            <p:nvPr/>
          </p:nvSpPr>
          <p:spPr>
            <a:xfrm>
              <a:off x="4529839" y="4756556"/>
              <a:ext cx="84319" cy="136835"/>
            </a:xfrm>
            <a:custGeom>
              <a:avLst/>
              <a:gdLst/>
              <a:ahLst/>
              <a:cxnLst/>
              <a:rect l="l" t="t" r="r" b="b"/>
              <a:pathLst>
                <a:path w="3557" h="5773" fill="none" extrusionOk="0">
                  <a:moveTo>
                    <a:pt x="0" y="1"/>
                  </a:moveTo>
                  <a:lnTo>
                    <a:pt x="3556" y="2863"/>
                  </a:lnTo>
                  <a:lnTo>
                    <a:pt x="0" y="5772"/>
                  </a:lnTo>
                  <a:close/>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285;p39">
            <a:extLst>
              <a:ext uri="{FF2B5EF4-FFF2-40B4-BE49-F238E27FC236}">
                <a16:creationId xmlns:a16="http://schemas.microsoft.com/office/drawing/2014/main" id="{5AE435B7-576B-4D3A-BB8C-2CA7CED9942D}"/>
              </a:ext>
            </a:extLst>
          </p:cNvPr>
          <p:cNvSpPr txBox="1">
            <a:spLocks/>
          </p:cNvSpPr>
          <p:nvPr/>
        </p:nvSpPr>
        <p:spPr>
          <a:xfrm>
            <a:off x="1410052" y="1682225"/>
            <a:ext cx="6408200" cy="17130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rgbClr val="191919"/>
              </a:buClr>
              <a:buSzPts val="5200"/>
              <a:buFont typeface="Hammersmith One"/>
              <a:buNone/>
              <a:defRPr sz="8400" b="0" i="0" u="none" strike="noStrike" cap="none">
                <a:solidFill>
                  <a:schemeClr val="lt1"/>
                </a:solidFill>
                <a:latin typeface="Hammersmith One"/>
                <a:ea typeface="Hammersmith One"/>
                <a:cs typeface="Hammersmith One"/>
                <a:sym typeface="Hammersmith One"/>
              </a:defRPr>
            </a:lvl1pPr>
            <a:lvl2pPr marR="0" lvl="1"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2pPr>
            <a:lvl3pPr marR="0" lvl="2"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3pPr>
            <a:lvl4pPr marR="0" lvl="3"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4pPr>
            <a:lvl5pPr marR="0" lvl="4"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5pPr>
            <a:lvl6pPr marR="0" lvl="5"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6pPr>
            <a:lvl7pPr marR="0" lvl="6"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7pPr>
            <a:lvl8pPr marR="0" lvl="7"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8pPr>
            <a:lvl9pPr marR="0" lvl="8" algn="ctr" rtl="0">
              <a:lnSpc>
                <a:spcPct val="100000"/>
              </a:lnSpc>
              <a:spcBef>
                <a:spcPts val="0"/>
              </a:spcBef>
              <a:spcAft>
                <a:spcPts val="0"/>
              </a:spcAft>
              <a:buClr>
                <a:srgbClr val="191919"/>
              </a:buClr>
              <a:buSzPts val="5200"/>
              <a:buFont typeface="Hammersmith One"/>
              <a:buNone/>
              <a:defRPr sz="5200" b="0" i="0" u="none" strike="noStrike" cap="none">
                <a:solidFill>
                  <a:srgbClr val="191919"/>
                </a:solidFill>
                <a:latin typeface="Hammersmith One"/>
                <a:ea typeface="Hammersmith One"/>
                <a:cs typeface="Hammersmith One"/>
                <a:sym typeface="Hammersmith One"/>
              </a:defRPr>
            </a:lvl9pPr>
          </a:lstStyle>
          <a:p>
            <a:r>
              <a:rPr lang="en-US" sz="4800" b="0" i="0" u="none" strike="noStrike" baseline="0" dirty="0">
                <a:latin typeface="Franklin Gothic Demi" panose="020B0703020102020204" pitchFamily="34" charset="0"/>
              </a:rPr>
              <a:t>A survey on deep learning for big data</a:t>
            </a:r>
            <a:endParaRPr lang="en-US" sz="8000" dirty="0">
              <a:latin typeface="Franklin Gothic Demi" panose="020B0703020102020204" pitchFamily="34" charset="0"/>
            </a:endParaRPr>
          </a:p>
        </p:txBody>
      </p:sp>
      <p:sp>
        <p:nvSpPr>
          <p:cNvPr id="42" name="תיבת טקסט 41">
            <a:extLst>
              <a:ext uri="{FF2B5EF4-FFF2-40B4-BE49-F238E27FC236}">
                <a16:creationId xmlns:a16="http://schemas.microsoft.com/office/drawing/2014/main" id="{B1A51B1D-1307-48F9-9624-2F392DCA4233}"/>
              </a:ext>
            </a:extLst>
          </p:cNvPr>
          <p:cNvSpPr txBox="1"/>
          <p:nvPr/>
        </p:nvSpPr>
        <p:spPr>
          <a:xfrm>
            <a:off x="2847612" y="3911138"/>
            <a:ext cx="3047161" cy="307777"/>
          </a:xfrm>
          <a:prstGeom prst="rect">
            <a:avLst/>
          </a:prstGeom>
          <a:noFill/>
        </p:spPr>
        <p:txBody>
          <a:bodyPr wrap="square">
            <a:spAutoFit/>
          </a:bodyPr>
          <a:lstStyle/>
          <a:p>
            <a:pPr rtl="0"/>
            <a:r>
              <a:rPr lang="en-US" sz="1400" b="1" i="0" dirty="0">
                <a:solidFill>
                  <a:schemeClr val="tx2">
                    <a:lumMod val="75000"/>
                  </a:schemeClr>
                </a:solidFill>
                <a:effectLst>
                  <a:outerShdw blurRad="38100" dist="38100" dir="2700000" algn="tl">
                    <a:srgbClr val="000000">
                      <a:alpha val="43137"/>
                    </a:srgbClr>
                  </a:outerShdw>
                </a:effectLst>
                <a:cs typeface="David" panose="020E0502060401010101" pitchFamily="34" charset="-79"/>
              </a:rPr>
              <a:t>Supervised By</a:t>
            </a:r>
            <a:r>
              <a:rPr lang="en-US" sz="1400" b="0" i="0" dirty="0">
                <a:solidFill>
                  <a:schemeClr val="tx2">
                    <a:lumMod val="75000"/>
                  </a:schemeClr>
                </a:solidFill>
                <a:effectLst>
                  <a:outerShdw blurRad="38100" dist="38100" dir="2700000" algn="tl">
                    <a:srgbClr val="000000">
                      <a:alpha val="43137"/>
                    </a:srgbClr>
                  </a:outerShdw>
                </a:effectLst>
                <a:cs typeface="David" panose="020E0502060401010101" pitchFamily="34" charset="-79"/>
              </a:rPr>
              <a:t>: D</a:t>
            </a:r>
            <a:r>
              <a:rPr lang="en-US" sz="1400" dirty="0">
                <a:solidFill>
                  <a:schemeClr val="tx2">
                    <a:lumMod val="75000"/>
                  </a:schemeClr>
                </a:solidFill>
                <a:effectLst>
                  <a:outerShdw blurRad="38100" dist="38100" dir="2700000" algn="tl">
                    <a:srgbClr val="000000">
                      <a:alpha val="43137"/>
                    </a:srgbClr>
                  </a:outerShdw>
                </a:effectLst>
                <a:cs typeface="David" panose="020E0502060401010101" pitchFamily="34" charset="-79"/>
              </a:rPr>
              <a:t>r</a:t>
            </a:r>
            <a:r>
              <a:rPr lang="en-US" sz="1400" b="0" i="0" dirty="0">
                <a:solidFill>
                  <a:schemeClr val="tx2">
                    <a:lumMod val="75000"/>
                  </a:schemeClr>
                </a:solidFill>
                <a:effectLst>
                  <a:outerShdw blurRad="38100" dist="38100" dir="2700000" algn="tl">
                    <a:srgbClr val="000000">
                      <a:alpha val="43137"/>
                    </a:srgbClr>
                  </a:outerShdw>
                </a:effectLst>
                <a:cs typeface="David" panose="020E0502060401010101" pitchFamily="34" charset="-79"/>
              </a:rPr>
              <a:t>. Ami Hauptman</a:t>
            </a:r>
            <a:endParaRPr lang="en-US" sz="1400" dirty="0">
              <a:solidFill>
                <a:schemeClr val="tx2">
                  <a:lumMod val="75000"/>
                </a:schemeClr>
              </a:solidFill>
              <a:effectLst>
                <a:outerShdw blurRad="38100" dist="38100" dir="2700000" algn="tl">
                  <a:srgbClr val="000000">
                    <a:alpha val="43137"/>
                  </a:srgbClr>
                </a:outerShdw>
              </a:effectLst>
              <a:cs typeface="David" panose="020E0502060401010101" pitchFamily="34" charset="-79"/>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0" lvl="0" indent="0">
              <a:buNone/>
            </a:pPr>
            <a:endParaRPr lang="en-US" dirty="0">
              <a:solidFill>
                <a:schemeClr val="bg1"/>
              </a:solidFill>
            </a:endParaRPr>
          </a:p>
          <a:p>
            <a:pPr marL="0" lvl="0" indent="0">
              <a:buNone/>
            </a:pPr>
            <a:endParaRPr dirty="0">
              <a:solidFill>
                <a:schemeClr val="bg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dirty="0"/>
              <a:t>Fine-tuning</a:t>
            </a:r>
            <a:r>
              <a:rPr lang="en-IL" sz="2800" dirty="0"/>
              <a:t> </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8" name="תמונה 7">
            <a:extLst>
              <a:ext uri="{FF2B5EF4-FFF2-40B4-BE49-F238E27FC236}">
                <a16:creationId xmlns:a16="http://schemas.microsoft.com/office/drawing/2014/main" id="{697AEFAC-3731-42A2-A2BB-45F8EA2CA864}"/>
              </a:ext>
            </a:extLst>
          </p:cNvPr>
          <p:cNvPicPr>
            <a:picLocks noChangeAspect="1"/>
          </p:cNvPicPr>
          <p:nvPr/>
        </p:nvPicPr>
        <p:blipFill>
          <a:blip r:embed="rId3"/>
          <a:stretch>
            <a:fillRect/>
          </a:stretch>
        </p:blipFill>
        <p:spPr>
          <a:xfrm>
            <a:off x="2157573" y="2019061"/>
            <a:ext cx="6583378" cy="2930300"/>
          </a:xfrm>
          <a:prstGeom prst="rect">
            <a:avLst/>
          </a:prstGeom>
        </p:spPr>
      </p:pic>
      <p:pic>
        <p:nvPicPr>
          <p:cNvPr id="22" name="Picture 4">
            <a:extLst>
              <a:ext uri="{FF2B5EF4-FFF2-40B4-BE49-F238E27FC236}">
                <a16:creationId xmlns:a16="http://schemas.microsoft.com/office/drawing/2014/main" id="{6136B784-0A33-42D5-8624-347E186FDA70}"/>
              </a:ext>
            </a:extLst>
          </p:cNvPr>
          <p:cNvPicPr>
            <a:picLocks noChangeAspect="1"/>
          </p:cNvPicPr>
          <p:nvPr/>
        </p:nvPicPr>
        <p:blipFill>
          <a:blip r:embed="rId4"/>
          <a:stretch>
            <a:fillRect/>
          </a:stretch>
        </p:blipFill>
        <p:spPr>
          <a:xfrm>
            <a:off x="2363056" y="1965113"/>
            <a:ext cx="6060944" cy="3101420"/>
          </a:xfrm>
          <a:prstGeom prst="rect">
            <a:avLst/>
          </a:prstGeom>
        </p:spPr>
      </p:pic>
      <p:pic>
        <p:nvPicPr>
          <p:cNvPr id="10" name="תמונה 9">
            <a:extLst>
              <a:ext uri="{FF2B5EF4-FFF2-40B4-BE49-F238E27FC236}">
                <a16:creationId xmlns:a16="http://schemas.microsoft.com/office/drawing/2014/main" id="{AF159E71-6537-4856-8A39-A9CB82AA443E}"/>
              </a:ext>
            </a:extLst>
          </p:cNvPr>
          <p:cNvPicPr>
            <a:picLocks noChangeAspect="1"/>
          </p:cNvPicPr>
          <p:nvPr/>
        </p:nvPicPr>
        <p:blipFill>
          <a:blip r:embed="rId5"/>
          <a:stretch>
            <a:fillRect/>
          </a:stretch>
        </p:blipFill>
        <p:spPr>
          <a:xfrm>
            <a:off x="1736332" y="2110736"/>
            <a:ext cx="7258607" cy="2739675"/>
          </a:xfrm>
          <a:prstGeom prst="rect">
            <a:avLst/>
          </a:prstGeom>
        </p:spPr>
      </p:pic>
      <p:sp>
        <p:nvSpPr>
          <p:cNvPr id="18" name="Google Shape;321;p40">
            <a:extLst>
              <a:ext uri="{FF2B5EF4-FFF2-40B4-BE49-F238E27FC236}">
                <a16:creationId xmlns:a16="http://schemas.microsoft.com/office/drawing/2014/main" id="{74C8CFD8-C4DF-48C8-B0EA-0F15440EE0DD}"/>
              </a:ext>
            </a:extLst>
          </p:cNvPr>
          <p:cNvSpPr txBox="1">
            <a:spLocks/>
          </p:cNvSpPr>
          <p:nvPr/>
        </p:nvSpPr>
        <p:spPr>
          <a:xfrm>
            <a:off x="393643" y="1152475"/>
            <a:ext cx="8601296" cy="36536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285750" indent="-285750">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Works on trained model for a similar task</a:t>
            </a:r>
            <a:endParaRPr lang="he-IL"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7070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577679" y="1030261"/>
            <a:ext cx="7846321" cy="4063592"/>
          </a:xfrm>
          <a:prstGeom prst="rect">
            <a:avLst/>
          </a:prstGeom>
        </p:spPr>
        <p:txBody>
          <a:bodyPr spcFirstLastPara="1" wrap="square" lIns="91425" tIns="91425" rIns="91425" bIns="91425" anchor="t" anchorCtr="0">
            <a:noAutofit/>
          </a:bodyPr>
          <a:lstStyle/>
          <a:p>
            <a:pPr marL="285750" lvl="0" indent="-285750">
              <a:lnSpc>
                <a:spcPct val="150000"/>
              </a:lnSpc>
              <a:spcBef>
                <a:spcPts val="600"/>
              </a:spcBef>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massive amount of data </a:t>
            </a:r>
          </a:p>
          <a:p>
            <a:pPr marL="285750" lvl="0" indent="-285750">
              <a:lnSpc>
                <a:spcPct val="150000"/>
              </a:lnSpc>
              <a:spcBef>
                <a:spcPts val="600"/>
              </a:spcBef>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Different formats and types of data</a:t>
            </a:r>
          </a:p>
          <a:p>
            <a:pPr marL="285750" lvl="0" indent="-285750">
              <a:spcBef>
                <a:spcPts val="600"/>
              </a:spcBef>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size is beyond the ability of typical database software tools to capture, store, manage and analyze</a:t>
            </a:r>
          </a:p>
          <a:p>
            <a:pPr marL="285750" lvl="0" indent="-285750">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4V’s concept – </a:t>
            </a:r>
            <a:r>
              <a:rPr lang="en-US" sz="1800" b="1" dirty="0">
                <a:solidFill>
                  <a:schemeClr val="bg1"/>
                </a:solidFill>
                <a:latin typeface="Lato" panose="020F0502020204030203" pitchFamily="34" charset="0"/>
                <a:ea typeface="Lato" panose="020F0502020204030203" pitchFamily="34" charset="0"/>
                <a:cs typeface="Lato" panose="020F0502020204030203" pitchFamily="34" charset="0"/>
              </a:rPr>
              <a:t>Volume</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800" b="1" dirty="0">
                <a:solidFill>
                  <a:schemeClr val="bg1"/>
                </a:solidFill>
                <a:latin typeface="Lato" panose="020F0502020204030203" pitchFamily="34" charset="0"/>
                <a:ea typeface="Lato" panose="020F0502020204030203" pitchFamily="34" charset="0"/>
                <a:cs typeface="Lato" panose="020F0502020204030203" pitchFamily="34" charset="0"/>
              </a:rPr>
              <a:t>Velocity, Variety, Veracity </a:t>
            </a: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Think of all the data in your phone, and every other person in the world with a smartphone…</a:t>
            </a:r>
          </a:p>
          <a:p>
            <a:pPr marL="285750" lvl="0" indent="-285750">
              <a:buFont typeface="Arial" panose="020B0604020202020204" pitchFamily="34" charset="0"/>
              <a:buChar char="•"/>
            </a:pP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943350" lvl="8" indent="-285750">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dirty="0">
                <a:solidFill>
                  <a:schemeClr val="bg1"/>
                </a:solidFill>
                <a:latin typeface="Lato" panose="020F0502020204030203" pitchFamily="34" charset="0"/>
                <a:ea typeface="Lato" panose="020F0502020204030203" pitchFamily="34" charset="0"/>
                <a:cs typeface="Lato" panose="020F0502020204030203" pitchFamily="34" charset="0"/>
              </a:rPr>
              <a:t>Per minute</a:t>
            </a:r>
            <a:endParaRPr sz="21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marR="0" lvl="0" indent="0" algn="l" rtl="1">
              <a:lnSpc>
                <a:spcPct val="100000"/>
              </a:lnSpc>
              <a:spcBef>
                <a:spcPts val="0"/>
              </a:spcBef>
              <a:spcAft>
                <a:spcPts val="0"/>
              </a:spcAft>
              <a:buClr>
                <a:schemeClr val="lt1"/>
              </a:buClr>
              <a:buSzPts val="3000"/>
              <a:buFont typeface="Hammersmith One"/>
              <a:buNone/>
            </a:pPr>
            <a:r>
              <a:rPr lang="en-US" dirty="0"/>
              <a:t>Big Data</a:t>
            </a:r>
            <a:endParaRPr dirty="0"/>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5E5CDED6-D359-4B83-9D03-5F7CF04FE6AD}"/>
              </a:ext>
            </a:extLst>
          </p:cNvPr>
          <p:cNvPicPr>
            <a:picLocks noChangeAspect="1"/>
          </p:cNvPicPr>
          <p:nvPr/>
        </p:nvPicPr>
        <p:blipFill>
          <a:blip r:embed="rId3"/>
          <a:stretch>
            <a:fillRect/>
          </a:stretch>
        </p:blipFill>
        <p:spPr>
          <a:xfrm>
            <a:off x="101600" y="4447125"/>
            <a:ext cx="4249390" cy="646729"/>
          </a:xfrm>
          <a:prstGeom prst="rect">
            <a:avLst/>
          </a:prstGeom>
        </p:spPr>
      </p:pic>
      <p:pic>
        <p:nvPicPr>
          <p:cNvPr id="5" name="תמונה 4">
            <a:extLst>
              <a:ext uri="{FF2B5EF4-FFF2-40B4-BE49-F238E27FC236}">
                <a16:creationId xmlns:a16="http://schemas.microsoft.com/office/drawing/2014/main" id="{9D3E0211-46C9-46FC-BF19-0634B34933FA}"/>
              </a:ext>
            </a:extLst>
          </p:cNvPr>
          <p:cNvPicPr>
            <a:picLocks noChangeAspect="1"/>
          </p:cNvPicPr>
          <p:nvPr/>
        </p:nvPicPr>
        <p:blipFill>
          <a:blip r:embed="rId4"/>
          <a:stretch>
            <a:fillRect/>
          </a:stretch>
        </p:blipFill>
        <p:spPr>
          <a:xfrm>
            <a:off x="4350990" y="4447124"/>
            <a:ext cx="1003547" cy="646729"/>
          </a:xfrm>
          <a:prstGeom prst="rect">
            <a:avLst/>
          </a:prstGeom>
        </p:spPr>
      </p:pic>
      <p:pic>
        <p:nvPicPr>
          <p:cNvPr id="4" name="תמונה 3">
            <a:extLst>
              <a:ext uri="{FF2B5EF4-FFF2-40B4-BE49-F238E27FC236}">
                <a16:creationId xmlns:a16="http://schemas.microsoft.com/office/drawing/2014/main" id="{CF7BB96F-7DF7-402F-AAD2-70B26104D25C}"/>
              </a:ext>
            </a:extLst>
          </p:cNvPr>
          <p:cNvPicPr>
            <a:picLocks noChangeAspect="1"/>
          </p:cNvPicPr>
          <p:nvPr/>
        </p:nvPicPr>
        <p:blipFill>
          <a:blip r:embed="rId5"/>
          <a:stretch>
            <a:fillRect/>
          </a:stretch>
        </p:blipFill>
        <p:spPr>
          <a:xfrm>
            <a:off x="6873411" y="1123811"/>
            <a:ext cx="2080236" cy="1107781"/>
          </a:xfrm>
          <a:prstGeom prst="rect">
            <a:avLst/>
          </a:prstGeom>
        </p:spPr>
      </p:pic>
    </p:spTree>
    <p:extLst>
      <p:ext uri="{BB962C8B-B14F-4D97-AF65-F5344CB8AC3E}">
        <p14:creationId xmlns:p14="http://schemas.microsoft.com/office/powerpoint/2010/main" val="428422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342900" lvl="0" indent="-342900">
              <a:spcBef>
                <a:spcPts val="1200"/>
              </a:spcBef>
              <a:buFont typeface="Arial" panose="020B0604020202020204" pitchFamily="34" charset="0"/>
              <a:buChar char="•"/>
            </a:pPr>
            <a:r>
              <a:rPr lang="en-US" sz="2000" b="1" u="sng" dirty="0">
                <a:solidFill>
                  <a:schemeClr val="bg1"/>
                </a:solidFill>
                <a:latin typeface="Lato" panose="020F0502020204030203" pitchFamily="34" charset="0"/>
                <a:ea typeface="Lato" panose="020F0502020204030203" pitchFamily="34" charset="0"/>
                <a:cs typeface="Lato" panose="020F0502020204030203" pitchFamily="34" charset="0"/>
              </a:rPr>
              <a:t>Volume</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refers to the quantity of data to be stored.</a:t>
            </a:r>
          </a:p>
          <a:p>
            <a:pPr marL="342900" indent="-342900">
              <a:spcBef>
                <a:spcPts val="1200"/>
              </a:spcBef>
              <a:buFont typeface="Arial" panose="020B0604020202020204" pitchFamily="34" charset="0"/>
              <a:buChar char="•"/>
            </a:pPr>
            <a:r>
              <a:rPr lang="en-US" sz="2000" b="1" u="sng" dirty="0">
                <a:solidFill>
                  <a:schemeClr val="bg1"/>
                </a:solidFill>
                <a:latin typeface="Lato" panose="020F0502020204030203" pitchFamily="34" charset="0"/>
                <a:ea typeface="Lato" panose="020F0502020204030203" pitchFamily="34" charset="0"/>
                <a:cs typeface="Lato" panose="020F0502020204030203" pitchFamily="34" charset="0"/>
              </a:rPr>
              <a:t>Velocity</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refers to the speed at which data is entered into a system and must be processed.</a:t>
            </a:r>
          </a:p>
          <a:p>
            <a:pPr marL="285750" indent="-285750">
              <a:spcBef>
                <a:spcPts val="1200"/>
              </a:spcBef>
              <a:buFont typeface="Arial" panose="020B0604020202020204" pitchFamily="34" charset="0"/>
              <a:buChar char="•"/>
            </a:pPr>
            <a:r>
              <a:rPr lang="en-US" sz="1800" b="1" u="sng" dirty="0">
                <a:solidFill>
                  <a:schemeClr val="bg1"/>
                </a:solidFill>
                <a:latin typeface="Lato" panose="020F0502020204030203" pitchFamily="34" charset="0"/>
                <a:ea typeface="Lato" panose="020F0502020204030203" pitchFamily="34" charset="0"/>
                <a:cs typeface="Lato" panose="020F0502020204030203" pitchFamily="34" charset="0"/>
              </a:rPr>
              <a:t>Variety</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refers to the complexity of data formats.</a:t>
            </a:r>
          </a:p>
          <a:p>
            <a:pPr marL="285750" indent="-285750">
              <a:spcBef>
                <a:spcPts val="1200"/>
              </a:spcBef>
              <a:buFont typeface="Arial" panose="020B0604020202020204" pitchFamily="34" charset="0"/>
              <a:buChar char="•"/>
            </a:pPr>
            <a:r>
              <a:rPr lang="en-US" sz="1800" b="1" u="sng" dirty="0">
                <a:solidFill>
                  <a:schemeClr val="bg1"/>
                </a:solidFill>
                <a:latin typeface="Lato" panose="020F0502020204030203" pitchFamily="34" charset="0"/>
                <a:ea typeface="Lato" panose="020F0502020204030203" pitchFamily="34" charset="0"/>
                <a:cs typeface="Lato" panose="020F0502020204030203" pitchFamily="34" charset="0"/>
              </a:rPr>
              <a:t>Veracity</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refers to the trustworthiness of data. </a:t>
            </a:r>
          </a:p>
          <a:p>
            <a:pPr marL="0" indent="0">
              <a:buNone/>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lvl="0" indent="0">
              <a:buNone/>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lvl="0" indent="-342900">
              <a:buFont typeface="Arial" panose="020B0604020202020204" pitchFamily="34" charset="0"/>
              <a:buChar char="•"/>
            </a:pP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lvl="0" indent="0" algn="ctr">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406079" y="4421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sz="2800" dirty="0">
                <a:solidFill>
                  <a:schemeClr val="bg1"/>
                </a:solidFill>
              </a:rPr>
              <a:t>4V’s concept</a:t>
            </a:r>
            <a:endParaRPr sz="24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7A2D638A-A639-4102-8A49-512616165ECD}"/>
              </a:ext>
            </a:extLst>
          </p:cNvPr>
          <p:cNvPicPr>
            <a:picLocks noChangeAspect="1"/>
          </p:cNvPicPr>
          <p:nvPr/>
        </p:nvPicPr>
        <p:blipFill>
          <a:blip r:embed="rId3"/>
          <a:stretch>
            <a:fillRect/>
          </a:stretch>
        </p:blipFill>
        <p:spPr>
          <a:xfrm>
            <a:off x="1074635" y="3670600"/>
            <a:ext cx="1518368" cy="1315225"/>
          </a:xfrm>
          <a:prstGeom prst="rect">
            <a:avLst/>
          </a:prstGeom>
        </p:spPr>
      </p:pic>
      <p:pic>
        <p:nvPicPr>
          <p:cNvPr id="15" name="תמונה 14">
            <a:extLst>
              <a:ext uri="{FF2B5EF4-FFF2-40B4-BE49-F238E27FC236}">
                <a16:creationId xmlns:a16="http://schemas.microsoft.com/office/drawing/2014/main" id="{FF0E190B-2328-45E4-A1F3-F1BA18EA417B}"/>
              </a:ext>
            </a:extLst>
          </p:cNvPr>
          <p:cNvPicPr>
            <a:picLocks noChangeAspect="1"/>
          </p:cNvPicPr>
          <p:nvPr/>
        </p:nvPicPr>
        <p:blipFill>
          <a:blip r:embed="rId4"/>
          <a:stretch>
            <a:fillRect/>
          </a:stretch>
        </p:blipFill>
        <p:spPr>
          <a:xfrm>
            <a:off x="2943512" y="3670600"/>
            <a:ext cx="1532743" cy="1303007"/>
          </a:xfrm>
          <a:prstGeom prst="rect">
            <a:avLst/>
          </a:prstGeom>
        </p:spPr>
      </p:pic>
      <p:pic>
        <p:nvPicPr>
          <p:cNvPr id="16" name="תמונה 15">
            <a:extLst>
              <a:ext uri="{FF2B5EF4-FFF2-40B4-BE49-F238E27FC236}">
                <a16:creationId xmlns:a16="http://schemas.microsoft.com/office/drawing/2014/main" id="{E44E09C2-E2A0-4D40-9174-CCB5ADAF6ACA}"/>
              </a:ext>
            </a:extLst>
          </p:cNvPr>
          <p:cNvPicPr>
            <a:picLocks noChangeAspect="1"/>
          </p:cNvPicPr>
          <p:nvPr/>
        </p:nvPicPr>
        <p:blipFill>
          <a:blip r:embed="rId5"/>
          <a:stretch>
            <a:fillRect/>
          </a:stretch>
        </p:blipFill>
        <p:spPr>
          <a:xfrm>
            <a:off x="4787538" y="3670599"/>
            <a:ext cx="1580958" cy="1303007"/>
          </a:xfrm>
          <a:prstGeom prst="rect">
            <a:avLst/>
          </a:prstGeom>
        </p:spPr>
      </p:pic>
      <p:pic>
        <p:nvPicPr>
          <p:cNvPr id="17" name="תמונה 16">
            <a:extLst>
              <a:ext uri="{FF2B5EF4-FFF2-40B4-BE49-F238E27FC236}">
                <a16:creationId xmlns:a16="http://schemas.microsoft.com/office/drawing/2014/main" id="{62D15E7C-289C-4D58-9488-C1E7A1B35B4B}"/>
              </a:ext>
            </a:extLst>
          </p:cNvPr>
          <p:cNvPicPr>
            <a:picLocks noChangeAspect="1"/>
          </p:cNvPicPr>
          <p:nvPr/>
        </p:nvPicPr>
        <p:blipFill>
          <a:blip r:embed="rId6"/>
          <a:stretch>
            <a:fillRect/>
          </a:stretch>
        </p:blipFill>
        <p:spPr>
          <a:xfrm>
            <a:off x="6751413" y="3670599"/>
            <a:ext cx="1580959" cy="1276584"/>
          </a:xfrm>
          <a:prstGeom prst="rect">
            <a:avLst/>
          </a:prstGeom>
        </p:spPr>
      </p:pic>
    </p:spTree>
    <p:extLst>
      <p:ext uri="{BB962C8B-B14F-4D97-AF65-F5344CB8AC3E}">
        <p14:creationId xmlns:p14="http://schemas.microsoft.com/office/powerpoint/2010/main" val="1687151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075770"/>
            <a:ext cx="7704000" cy="3456000"/>
          </a:xfrm>
          <a:prstGeom prst="rect">
            <a:avLst/>
          </a:prstGeom>
        </p:spPr>
        <p:txBody>
          <a:bodyPr spcFirstLastPara="1" wrap="square" lIns="91425" tIns="91425" rIns="91425" bIns="91425" anchor="t" anchorCtr="0">
            <a:noAutofit/>
          </a:bodyPr>
          <a:lstStyle/>
          <a:p>
            <a:pPr marL="342900" lvl="0" indent="-342900">
              <a:lnSpc>
                <a:spcPct val="15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A group of sensors at different locations for storage, viewing</a:t>
            </a:r>
            <a:r>
              <a:rPr lang="en" sz="2000" dirty="0">
                <a:solidFill>
                  <a:schemeClr val="bg1"/>
                </a:solidFill>
                <a:latin typeface="Lato" panose="020F0502020204030203" pitchFamily="34" charset="0"/>
                <a:ea typeface="Lato" panose="020F0502020204030203" pitchFamily="34" charset="0"/>
                <a:cs typeface="Lato" panose="020F0502020204030203" pitchFamily="34" charset="0"/>
              </a:rPr>
              <a:t>.</a:t>
            </a:r>
          </a:p>
          <a:p>
            <a:pPr marL="342900" lvl="0" indent="-342900">
              <a:lnSpc>
                <a:spcPct val="15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E</a:t>
            </a:r>
            <a:r>
              <a:rPr lang="en" sz="2000" dirty="0">
                <a:solidFill>
                  <a:schemeClr val="bg1"/>
                </a:solidFill>
                <a:latin typeface="Lato" panose="020F0502020204030203" pitchFamily="34" charset="0"/>
                <a:ea typeface="Lato" panose="020F0502020204030203" pitchFamily="34" charset="0"/>
                <a:cs typeface="Lato" panose="020F0502020204030203" pitchFamily="34" charset="0"/>
              </a:rPr>
              <a:t>ach monitors local data</a:t>
            </a:r>
          </a:p>
          <a:p>
            <a:pPr marL="342900" lvl="0" indent="-342900">
              <a:lnSpc>
                <a:spcPct val="15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E</a:t>
            </a:r>
            <a:r>
              <a:rPr lang="en" sz="2000" dirty="0">
                <a:solidFill>
                  <a:schemeClr val="bg1"/>
                </a:solidFill>
                <a:latin typeface="Lato" panose="020F0502020204030203" pitchFamily="34" charset="0"/>
                <a:ea typeface="Lato" panose="020F0502020204030203" pitchFamily="34" charset="0"/>
                <a:cs typeface="Lato" panose="020F0502020204030203" pitchFamily="34" charset="0"/>
              </a:rPr>
              <a:t>ach sends data to central location </a:t>
            </a:r>
          </a:p>
          <a:p>
            <a:pPr marL="0" lvl="0" indent="0">
              <a:buNone/>
            </a:pPr>
            <a:endParaRPr lang="en"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R</a:t>
            </a:r>
            <a:r>
              <a:rPr lang="en" sz="1800" dirty="0">
                <a:solidFill>
                  <a:schemeClr val="bg1"/>
                </a:solidFill>
                <a:latin typeface="Lato" panose="020F0502020204030203" pitchFamily="34" charset="0"/>
                <a:ea typeface="Lato" panose="020F0502020204030203" pitchFamily="34" charset="0"/>
                <a:cs typeface="Lato" panose="020F0502020204030203" pitchFamily="34" charset="0"/>
              </a:rPr>
              <a:t>ecent development has enabled the collection of BIG DATA</a:t>
            </a:r>
            <a:endParaRPr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602502" y="45622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latin typeface="Franklin Gothic Demi" panose="020B0703020102020204" pitchFamily="34" charset="0"/>
              </a:rPr>
              <a:t>Sensor Networks</a:t>
            </a:r>
            <a:endParaRPr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Introduction to Wireless Sensor Networks. Quick Start! - YouTube">
            <a:extLst>
              <a:ext uri="{FF2B5EF4-FFF2-40B4-BE49-F238E27FC236}">
                <a16:creationId xmlns:a16="http://schemas.microsoft.com/office/drawing/2014/main" id="{D8995244-2378-2343-998D-98EADB2683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225" r="10333"/>
          <a:stretch/>
        </p:blipFill>
        <p:spPr bwMode="auto">
          <a:xfrm>
            <a:off x="6497546" y="3712954"/>
            <a:ext cx="1926454" cy="13640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ireless Sensor Network - an overview | ScienceDirect Topics">
            <a:extLst>
              <a:ext uri="{FF2B5EF4-FFF2-40B4-BE49-F238E27FC236}">
                <a16:creationId xmlns:a16="http://schemas.microsoft.com/office/drawing/2014/main" id="{27395640-F763-4923-842D-7B9A24021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095" y="3712953"/>
            <a:ext cx="3529983" cy="1364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9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71825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Multi-dimensional arrays – </a:t>
            </a:r>
            <a:r>
              <a:rPr lang="en-US" sz="1800" dirty="0" err="1">
                <a:solidFill>
                  <a:schemeClr val="lt1"/>
                </a:solidFill>
              </a:rPr>
              <a:t>nd</a:t>
            </a:r>
            <a:r>
              <a:rPr lang="en-US" sz="1800" dirty="0">
                <a:solidFill>
                  <a:schemeClr val="lt1"/>
                </a:solidFill>
              </a:rPr>
              <a:t>-tensor.</a:t>
            </a:r>
          </a:p>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Tensor is a word used for all values of n </a:t>
            </a:r>
          </a:p>
          <a:p>
            <a:pPr marL="285750" lvl="0" indent="-285750" algn="l" rtl="0">
              <a:spcBef>
                <a:spcPts val="0"/>
              </a:spcBef>
              <a:spcAft>
                <a:spcPts val="0"/>
              </a:spcAft>
              <a:buFont typeface="Arial" panose="020B0604020202020204" pitchFamily="34" charset="0"/>
              <a:buChar char="•"/>
            </a:pPr>
            <a:endParaRPr sz="18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7063444"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4000" dirty="0">
                <a:latin typeface="Franklin Gothic Demi" panose="020B0703020102020204" pitchFamily="34" charset="0"/>
              </a:rPr>
              <a:t>Tensor </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7C86A18F-514E-4746-8833-3C1AB96A86A1}"/>
              </a:ext>
            </a:extLst>
          </p:cNvPr>
          <p:cNvPicPr>
            <a:picLocks noChangeAspect="1"/>
          </p:cNvPicPr>
          <p:nvPr/>
        </p:nvPicPr>
        <p:blipFill>
          <a:blip r:embed="rId3"/>
          <a:stretch>
            <a:fillRect/>
          </a:stretch>
        </p:blipFill>
        <p:spPr>
          <a:xfrm>
            <a:off x="455250" y="3220720"/>
            <a:ext cx="4389305" cy="1522025"/>
          </a:xfrm>
          <a:prstGeom prst="rect">
            <a:avLst/>
          </a:prstGeom>
        </p:spPr>
      </p:pic>
      <p:pic>
        <p:nvPicPr>
          <p:cNvPr id="4" name="תמונה 3">
            <a:extLst>
              <a:ext uri="{FF2B5EF4-FFF2-40B4-BE49-F238E27FC236}">
                <a16:creationId xmlns:a16="http://schemas.microsoft.com/office/drawing/2014/main" id="{99DD92B5-1017-4E36-A4C3-C0CF6E3BD92F}"/>
              </a:ext>
            </a:extLst>
          </p:cNvPr>
          <p:cNvPicPr>
            <a:picLocks noChangeAspect="1"/>
          </p:cNvPicPr>
          <p:nvPr/>
        </p:nvPicPr>
        <p:blipFill>
          <a:blip r:embed="rId4"/>
          <a:stretch>
            <a:fillRect/>
          </a:stretch>
        </p:blipFill>
        <p:spPr>
          <a:xfrm>
            <a:off x="5548741" y="1464982"/>
            <a:ext cx="3345150" cy="2544085"/>
          </a:xfrm>
          <a:prstGeom prst="rect">
            <a:avLst/>
          </a:prstGeom>
        </p:spPr>
      </p:pic>
    </p:spTree>
    <p:extLst>
      <p:ext uri="{BB962C8B-B14F-4D97-AF65-F5344CB8AC3E}">
        <p14:creationId xmlns:p14="http://schemas.microsoft.com/office/powerpoint/2010/main" val="357482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1"/>
          <p:cNvSpPr/>
          <p:nvPr/>
        </p:nvSpPr>
        <p:spPr>
          <a:xfrm>
            <a:off x="1052026" y="1426000"/>
            <a:ext cx="672000" cy="603600"/>
          </a:xfrm>
          <a:prstGeom prst="roundRect">
            <a:avLst>
              <a:gd name="adj" fmla="val 16667"/>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38" name="Google Shape;338;p41"/>
          <p:cNvSpPr/>
          <p:nvPr/>
        </p:nvSpPr>
        <p:spPr>
          <a:xfrm>
            <a:off x="1052026" y="1426000"/>
            <a:ext cx="672000" cy="603600"/>
          </a:xfrm>
          <a:prstGeom prst="roundRect">
            <a:avLst>
              <a:gd name="adj" fmla="val 16667"/>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39" name="Google Shape;339;p41"/>
          <p:cNvSpPr/>
          <p:nvPr/>
        </p:nvSpPr>
        <p:spPr>
          <a:xfrm>
            <a:off x="1052026" y="1426000"/>
            <a:ext cx="672000" cy="603600"/>
          </a:xfrm>
          <a:prstGeom prst="roundRect">
            <a:avLst>
              <a:gd name="adj" fmla="val 16667"/>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40" name="Google Shape;340;p41"/>
          <p:cNvSpPr txBox="1">
            <a:spLocks noGrp="1"/>
          </p:cNvSpPr>
          <p:nvPr>
            <p:ph type="title" idx="2"/>
          </p:nvPr>
        </p:nvSpPr>
        <p:spPr>
          <a:xfrm>
            <a:off x="1051979" y="1477455"/>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grpSp>
        <p:nvGrpSpPr>
          <p:cNvPr id="341" name="Google Shape;341;p41"/>
          <p:cNvGrpSpPr/>
          <p:nvPr/>
        </p:nvGrpSpPr>
        <p:grpSpPr>
          <a:xfrm>
            <a:off x="5065906" y="3428992"/>
            <a:ext cx="672087" cy="633863"/>
            <a:chOff x="660039" y="2412026"/>
            <a:chExt cx="796500" cy="751200"/>
          </a:xfrm>
        </p:grpSpPr>
        <p:sp>
          <p:nvSpPr>
            <p:cNvPr id="342" name="Google Shape;342;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44" name="Google Shape;344;p41"/>
          <p:cNvGrpSpPr/>
          <p:nvPr/>
        </p:nvGrpSpPr>
        <p:grpSpPr>
          <a:xfrm>
            <a:off x="1051935" y="3428992"/>
            <a:ext cx="672087" cy="633863"/>
            <a:chOff x="660039" y="2412026"/>
            <a:chExt cx="796500" cy="751200"/>
          </a:xfrm>
        </p:grpSpPr>
        <p:sp>
          <p:nvSpPr>
            <p:cNvPr id="345" name="Google Shape;345;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47" name="Google Shape;347;p41"/>
          <p:cNvGrpSpPr/>
          <p:nvPr/>
        </p:nvGrpSpPr>
        <p:grpSpPr>
          <a:xfrm>
            <a:off x="5065906" y="1410874"/>
            <a:ext cx="672087" cy="633863"/>
            <a:chOff x="660039" y="2412026"/>
            <a:chExt cx="796500" cy="751200"/>
          </a:xfrm>
        </p:grpSpPr>
        <p:sp>
          <p:nvSpPr>
            <p:cNvPr id="348" name="Google Shape;348;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351" name="Google Shape;351;p41"/>
          <p:cNvSpPr txBox="1">
            <a:spLocks noGrp="1"/>
          </p:cNvSpPr>
          <p:nvPr>
            <p:ph type="subTitle" idx="1"/>
          </p:nvPr>
        </p:nvSpPr>
        <p:spPr>
          <a:xfrm>
            <a:off x="1783645" y="1377461"/>
            <a:ext cx="3019691" cy="90693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i="0" u="none" strike="noStrike" baseline="0" dirty="0">
                <a:latin typeface="Lato" panose="020F0502020204030203" pitchFamily="34" charset="0"/>
                <a:ea typeface="Lato" panose="020F0502020204030203" pitchFamily="34" charset="0"/>
                <a:cs typeface="Lato" panose="020F0502020204030203" pitchFamily="34" charset="0"/>
              </a:rPr>
              <a:t>Stacked auto-encoder</a:t>
            </a:r>
          </a:p>
          <a:p>
            <a:pPr marL="0" lvl="0" indent="0" algn="l" rtl="0">
              <a:spcBef>
                <a:spcPts val="0"/>
              </a:spcBef>
              <a:spcAft>
                <a:spcPts val="0"/>
              </a:spcAft>
              <a:buNone/>
            </a:pPr>
            <a:r>
              <a:rPr lang="en-US" sz="2000" b="1" dirty="0">
                <a:latin typeface="Lato" panose="020F0502020204030203" pitchFamily="34" charset="0"/>
                <a:ea typeface="Lato" panose="020F0502020204030203" pitchFamily="34" charset="0"/>
                <a:cs typeface="Lato" panose="020F0502020204030203" pitchFamily="34" charset="0"/>
              </a:rPr>
              <a:t>(SAE)</a:t>
            </a:r>
            <a:endParaRPr sz="1600" b="1" dirty="0">
              <a:latin typeface="Lato" panose="020F0502020204030203" pitchFamily="34" charset="0"/>
              <a:ea typeface="Lato" panose="020F0502020204030203" pitchFamily="34" charset="0"/>
              <a:cs typeface="Lato" panose="020F0502020204030203" pitchFamily="34" charset="0"/>
            </a:endParaRPr>
          </a:p>
        </p:txBody>
      </p:sp>
      <p:sp>
        <p:nvSpPr>
          <p:cNvPr id="353" name="Google Shape;353;p41"/>
          <p:cNvSpPr txBox="1">
            <a:spLocks noGrp="1"/>
          </p:cNvSpPr>
          <p:nvPr>
            <p:ph type="title" idx="4"/>
          </p:nvPr>
        </p:nvSpPr>
        <p:spPr>
          <a:xfrm>
            <a:off x="5065950" y="1477455"/>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354" name="Google Shape;354;p41"/>
          <p:cNvSpPr txBox="1">
            <a:spLocks noGrp="1"/>
          </p:cNvSpPr>
          <p:nvPr>
            <p:ph type="subTitle" idx="5"/>
          </p:nvPr>
        </p:nvSpPr>
        <p:spPr>
          <a:xfrm>
            <a:off x="5899547" y="1397580"/>
            <a:ext cx="2746502" cy="78686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i="0" u="none" strike="noStrike" baseline="0" dirty="0">
                <a:latin typeface="Lato" panose="020F0502020204030203" pitchFamily="34" charset="0"/>
                <a:ea typeface="Lato" panose="020F0502020204030203" pitchFamily="34" charset="0"/>
                <a:cs typeface="Lato" panose="020F0502020204030203" pitchFamily="34" charset="0"/>
              </a:rPr>
              <a:t>Deep belief network (DBN)</a:t>
            </a:r>
            <a:endParaRPr sz="1600" b="1" dirty="0">
              <a:latin typeface="Lato" panose="020F0502020204030203" pitchFamily="34" charset="0"/>
              <a:ea typeface="Lato" panose="020F0502020204030203" pitchFamily="34" charset="0"/>
              <a:cs typeface="Lato" panose="020F0502020204030203" pitchFamily="34" charset="0"/>
            </a:endParaRPr>
          </a:p>
        </p:txBody>
      </p:sp>
      <p:sp>
        <p:nvSpPr>
          <p:cNvPr id="356" name="Google Shape;356;p41"/>
          <p:cNvSpPr txBox="1">
            <a:spLocks noGrp="1"/>
          </p:cNvSpPr>
          <p:nvPr>
            <p:ph type="title" idx="7"/>
          </p:nvPr>
        </p:nvSpPr>
        <p:spPr>
          <a:xfrm>
            <a:off x="1051979" y="3495574"/>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7" name="Google Shape;357;p41"/>
          <p:cNvSpPr txBox="1">
            <a:spLocks noGrp="1"/>
          </p:cNvSpPr>
          <p:nvPr>
            <p:ph type="subTitle" idx="8"/>
          </p:nvPr>
        </p:nvSpPr>
        <p:spPr>
          <a:xfrm>
            <a:off x="1818704" y="3428992"/>
            <a:ext cx="3085647" cy="75577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i="0" u="none" strike="noStrike" baseline="0" dirty="0">
                <a:latin typeface="Lato" panose="020F0502020204030203" pitchFamily="34" charset="0"/>
                <a:ea typeface="Lato" panose="020F0502020204030203" pitchFamily="34" charset="0"/>
                <a:cs typeface="Lato" panose="020F0502020204030203" pitchFamily="34" charset="0"/>
              </a:rPr>
              <a:t>Convolutional neural network (CNN)</a:t>
            </a:r>
            <a:endParaRPr sz="1600" b="1" dirty="0">
              <a:latin typeface="Lato" panose="020F0502020204030203" pitchFamily="34" charset="0"/>
              <a:ea typeface="Lato" panose="020F0502020204030203" pitchFamily="34" charset="0"/>
              <a:cs typeface="Lato" panose="020F0502020204030203" pitchFamily="34" charset="0"/>
            </a:endParaRPr>
          </a:p>
        </p:txBody>
      </p:sp>
      <p:sp>
        <p:nvSpPr>
          <p:cNvPr id="359" name="Google Shape;359;p41"/>
          <p:cNvSpPr txBox="1">
            <a:spLocks noGrp="1"/>
          </p:cNvSpPr>
          <p:nvPr>
            <p:ph type="title" idx="13"/>
          </p:nvPr>
        </p:nvSpPr>
        <p:spPr>
          <a:xfrm>
            <a:off x="5065950" y="3495574"/>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0" name="Google Shape;360;p41"/>
          <p:cNvSpPr txBox="1">
            <a:spLocks noGrp="1"/>
          </p:cNvSpPr>
          <p:nvPr>
            <p:ph type="subTitle" idx="14"/>
          </p:nvPr>
        </p:nvSpPr>
        <p:spPr>
          <a:xfrm>
            <a:off x="5899547" y="3397898"/>
            <a:ext cx="3244453" cy="78686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i="0" u="none" strike="noStrike" baseline="0" dirty="0">
                <a:latin typeface="Lato" panose="020F0502020204030203" pitchFamily="34" charset="0"/>
                <a:ea typeface="Lato" panose="020F0502020204030203" pitchFamily="34" charset="0"/>
                <a:cs typeface="Lato" panose="020F0502020204030203" pitchFamily="34" charset="0"/>
              </a:rPr>
              <a:t>Recurrent neural network (RNN)</a:t>
            </a:r>
            <a:endParaRPr sz="1600" b="1" dirty="0">
              <a:latin typeface="Lato" panose="020F0502020204030203" pitchFamily="34" charset="0"/>
              <a:ea typeface="Lato" panose="020F0502020204030203" pitchFamily="34" charset="0"/>
              <a:cs typeface="Lato" panose="020F0502020204030203" pitchFamily="34" charset="0"/>
            </a:endParaRPr>
          </a:p>
        </p:txBody>
      </p:sp>
      <p:sp>
        <p:nvSpPr>
          <p:cNvPr id="361" name="Google Shape;361;p41"/>
          <p:cNvSpPr txBox="1">
            <a:spLocks noGrp="1"/>
          </p:cNvSpPr>
          <p:nvPr>
            <p:ph type="title" idx="15"/>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3600" b="1" i="0" u="none" strike="noStrike" baseline="0" dirty="0">
                <a:latin typeface="Franklin Gothic Demi" panose="020B0703020102020204" pitchFamily="34" charset="0"/>
              </a:rPr>
              <a:t>Typical deep learning models</a:t>
            </a:r>
            <a:endParaRPr sz="4800" b="1" dirty="0">
              <a:latin typeface="Franklin Gothic Demi" panose="020B0703020102020204" pitchFamily="34" charset="0"/>
            </a:endParaRPr>
          </a:p>
        </p:txBody>
      </p:sp>
      <p:sp>
        <p:nvSpPr>
          <p:cNvPr id="362" name="Google Shape;362;p41"/>
          <p:cNvSpPr/>
          <p:nvPr/>
        </p:nvSpPr>
        <p:spPr>
          <a:xfrm>
            <a:off x="8222449" y="2747256"/>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161354" y="10477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3971100" y="2446806"/>
            <a:ext cx="600900" cy="600900"/>
          </a:xfrm>
          <a:prstGeom prst="ellipse">
            <a:avLst/>
          </a:prstGeom>
          <a:solidFill>
            <a:schemeClr val="tx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41"/>
          <p:cNvGrpSpPr/>
          <p:nvPr/>
        </p:nvGrpSpPr>
        <p:grpSpPr>
          <a:xfrm>
            <a:off x="7879250" y="586762"/>
            <a:ext cx="343199" cy="323776"/>
            <a:chOff x="7824790" y="535013"/>
            <a:chExt cx="452889" cy="427201"/>
          </a:xfrm>
        </p:grpSpPr>
        <p:grpSp>
          <p:nvGrpSpPr>
            <p:cNvPr id="366" name="Google Shape;366;p41"/>
            <p:cNvGrpSpPr/>
            <p:nvPr/>
          </p:nvGrpSpPr>
          <p:grpSpPr>
            <a:xfrm>
              <a:off x="7824790" y="535013"/>
              <a:ext cx="452889" cy="427201"/>
              <a:chOff x="7439721" y="3845026"/>
              <a:chExt cx="587100" cy="553800"/>
            </a:xfrm>
          </p:grpSpPr>
          <p:sp>
            <p:nvSpPr>
              <p:cNvPr id="367" name="Google Shape;367;p41"/>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69" name="Google Shape;369;p41"/>
            <p:cNvGrpSpPr/>
            <p:nvPr/>
          </p:nvGrpSpPr>
          <p:grpSpPr>
            <a:xfrm>
              <a:off x="7992050" y="703420"/>
              <a:ext cx="118950" cy="90050"/>
              <a:chOff x="6190950" y="746750"/>
              <a:chExt cx="118950" cy="90050"/>
            </a:xfrm>
          </p:grpSpPr>
          <p:sp>
            <p:nvSpPr>
              <p:cNvPr id="370" name="Google Shape;370;p41"/>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6" y="2360858"/>
            <a:ext cx="6319223" cy="778994"/>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573" y="2380142"/>
            <a:ext cx="6086820" cy="778800"/>
          </a:xfrm>
          <a:prstGeom prst="rect">
            <a:avLst/>
          </a:prstGeom>
        </p:spPr>
        <p:txBody>
          <a:bodyPr spcFirstLastPara="1" wrap="square" lIns="91425" tIns="91425" rIns="91425" bIns="91425" anchor="ctr" anchorCtr="0">
            <a:noAutofit/>
          </a:bodyPr>
          <a:lstStyle/>
          <a:p>
            <a:pPr marL="0" lvl="0" indent="0" rtl="0">
              <a:spcBef>
                <a:spcPts val="0"/>
              </a:spcBef>
              <a:spcAft>
                <a:spcPts val="0"/>
              </a:spcAft>
            </a:pPr>
            <a:r>
              <a:rPr lang="en-US" sz="4800" b="1" i="0" u="none" strike="noStrike" baseline="0" dirty="0">
                <a:latin typeface="Franklin Gothic Demi" panose="020B0703020102020204" pitchFamily="34" charset="0"/>
              </a:rPr>
              <a:t>Stacked auto-encoder</a:t>
            </a:r>
            <a:endParaRPr lang="en-US"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438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DD13E1A-10E7-4DF9-B0FB-ED0D8BB549BE}"/>
              </a:ext>
            </a:extLst>
          </p:cNvPr>
          <p:cNvSpPr>
            <a:spLocks noGrp="1"/>
          </p:cNvSpPr>
          <p:nvPr>
            <p:ph type="title"/>
          </p:nvPr>
        </p:nvSpPr>
        <p:spPr/>
        <p:txBody>
          <a:bodyPr/>
          <a:lstStyle/>
          <a:p>
            <a:r>
              <a:rPr lang="en-US" dirty="0"/>
              <a:t>Auto-encoder</a:t>
            </a:r>
            <a:endParaRPr lang="he-IL" dirty="0"/>
          </a:p>
        </p:txBody>
      </p:sp>
      <p:sp>
        <p:nvSpPr>
          <p:cNvPr id="3" name="מציין מיקום טקסט 2">
            <a:extLst>
              <a:ext uri="{FF2B5EF4-FFF2-40B4-BE49-F238E27FC236}">
                <a16:creationId xmlns:a16="http://schemas.microsoft.com/office/drawing/2014/main" id="{A4E0C437-D3DF-42AF-B594-2F709FDDE6D8}"/>
              </a:ext>
            </a:extLst>
          </p:cNvPr>
          <p:cNvSpPr>
            <a:spLocks noGrp="1"/>
          </p:cNvSpPr>
          <p:nvPr>
            <p:ph type="body" idx="1"/>
          </p:nvPr>
        </p:nvSpPr>
        <p:spPr>
          <a:xfrm>
            <a:off x="405040" y="1186625"/>
            <a:ext cx="7704000" cy="3456000"/>
          </a:xfrm>
        </p:spPr>
        <p:txBody>
          <a:bodyPr/>
          <a:lstStyle/>
          <a:p>
            <a:pPr marL="28575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Unsupervised model </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A NN that attempts to do:</a:t>
            </a:r>
          </a:p>
          <a:p>
            <a:pPr marL="285750" indent="-285750">
              <a:lnSpc>
                <a:spcPct val="150000"/>
              </a:lnSpc>
              <a:buFont typeface="Courier New" panose="02070309020205020404" pitchFamily="49" charset="0"/>
              <a:buChar char="o"/>
            </a:pPr>
            <a:r>
              <a:rPr lang="en-US" sz="1800" dirty="0">
                <a:solidFill>
                  <a:schemeClr val="tx2"/>
                </a:solidFill>
                <a:latin typeface="Lato" panose="020F0502020204030203" pitchFamily="34" charset="0"/>
                <a:ea typeface="Lato" panose="020F0502020204030203" pitchFamily="34" charset="0"/>
                <a:cs typeface="Lato" panose="020F0502020204030203" pitchFamily="34" charset="0"/>
              </a:rPr>
              <a:t>Data compression </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lower dimension representation</a:t>
            </a:r>
          </a:p>
          <a:p>
            <a:pPr marL="800100" lvl="1" indent="-342900">
              <a:lnSpc>
                <a:spcPct val="150000"/>
              </a:lnSpc>
              <a:buClr>
                <a:srgbClr val="FFC000"/>
              </a:buClr>
              <a:buFont typeface="Wingdings" panose="05000000000000000000" pitchFamily="2" charset="2"/>
              <a:buChar char="q"/>
            </a:pPr>
            <a:r>
              <a:rPr lang="en-US" sz="1950" dirty="0">
                <a:solidFill>
                  <a:schemeClr val="bg1"/>
                </a:solidFill>
                <a:latin typeface="Lato" panose="020F0502020204030203" pitchFamily="34" charset="0"/>
                <a:ea typeface="Lato" panose="020F0502020204030203" pitchFamily="34" charset="0"/>
                <a:cs typeface="Lato" panose="020F0502020204030203" pitchFamily="34" charset="0"/>
              </a:rPr>
              <a:t>“Bottleneck”</a:t>
            </a:r>
          </a:p>
          <a:p>
            <a:pPr marL="742950" lvl="1" indent="-285750">
              <a:lnSpc>
                <a:spcPct val="150000"/>
              </a:lnSpc>
              <a:buClr>
                <a:srgbClr val="FFC000"/>
              </a:buClr>
              <a:buFont typeface="Wingdings" panose="05000000000000000000" pitchFamily="2" charset="2"/>
              <a:buChar char="q"/>
            </a:pPr>
            <a:r>
              <a:rPr lang="en-US" sz="1950" b="0" i="0" dirty="0">
                <a:solidFill>
                  <a:schemeClr val="tx2"/>
                </a:solidFill>
                <a:effectLst/>
                <a:latin typeface="Lato" panose="020F0502020204030203" pitchFamily="34" charset="0"/>
                <a:ea typeface="Lato" panose="020F0502020204030203" pitchFamily="34" charset="0"/>
                <a:cs typeface="Lato" panose="020F0502020204030203" pitchFamily="34" charset="0"/>
              </a:rPr>
              <a:t>Extract</a:t>
            </a:r>
            <a:r>
              <a:rPr lang="en-US" sz="1950" b="0" i="0" dirty="0">
                <a:solidFill>
                  <a:schemeClr val="bg1"/>
                </a:solidFill>
                <a:effectLst/>
                <a:latin typeface="Lato" panose="020F0502020204030203" pitchFamily="34" charset="0"/>
                <a:ea typeface="Lato" panose="020F0502020204030203" pitchFamily="34" charset="0"/>
                <a:cs typeface="Lato" panose="020F0502020204030203" pitchFamily="34" charset="0"/>
              </a:rPr>
              <a:t> important features from data </a:t>
            </a:r>
            <a:endParaRPr lang="en-US" sz="195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lnSpc>
                <a:spcPct val="150000"/>
              </a:lnSpc>
              <a:buFont typeface="Courier New" panose="02070309020205020404" pitchFamily="49" charset="0"/>
              <a:buChar char="o"/>
            </a:pPr>
            <a:r>
              <a:rPr lang="en-US" sz="1800" dirty="0">
                <a:solidFill>
                  <a:schemeClr val="tx2"/>
                </a:solidFill>
                <a:latin typeface="Lato" panose="020F0502020204030203" pitchFamily="34" charset="0"/>
                <a:ea typeface="Lato" panose="020F0502020204030203" pitchFamily="34" charset="0"/>
                <a:cs typeface="Lato" panose="020F0502020204030203" pitchFamily="34" charset="0"/>
              </a:rPr>
              <a:t>Recreates</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the original input</a:t>
            </a:r>
          </a:p>
          <a:p>
            <a:pPr marL="285750" lvl="0" indent="-285750">
              <a:lnSpc>
                <a:spcPct val="150000"/>
              </a:lnSpc>
              <a:buFont typeface="Courier New" panose="02070309020205020404" pitchFamily="49" charset="0"/>
              <a:buChar char="o"/>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0" indent="-285750">
              <a:lnSpc>
                <a:spcPct val="150000"/>
              </a:lnSpc>
              <a:buFont typeface="Courier New" panose="02070309020205020404" pitchFamily="49" charset="0"/>
              <a:buChar char="o"/>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4" name="תמונה 3">
            <a:extLst>
              <a:ext uri="{FF2B5EF4-FFF2-40B4-BE49-F238E27FC236}">
                <a16:creationId xmlns:a16="http://schemas.microsoft.com/office/drawing/2014/main" id="{7AF8673F-A658-42EF-AFB2-D9C7F0FB5AA2}"/>
              </a:ext>
            </a:extLst>
          </p:cNvPr>
          <p:cNvPicPr>
            <a:picLocks noChangeAspect="1"/>
          </p:cNvPicPr>
          <p:nvPr/>
        </p:nvPicPr>
        <p:blipFill>
          <a:blip r:embed="rId3"/>
          <a:stretch>
            <a:fillRect/>
          </a:stretch>
        </p:blipFill>
        <p:spPr>
          <a:xfrm>
            <a:off x="6128600" y="1860831"/>
            <a:ext cx="2942899" cy="2972244"/>
          </a:xfrm>
          <a:prstGeom prst="rect">
            <a:avLst/>
          </a:prstGeom>
        </p:spPr>
      </p:pic>
    </p:spTree>
    <p:extLst>
      <p:ext uri="{BB962C8B-B14F-4D97-AF65-F5344CB8AC3E}">
        <p14:creationId xmlns:p14="http://schemas.microsoft.com/office/powerpoint/2010/main" val="1321502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Example for reduced dimensionality</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 name="תמונה 3">
            <a:extLst>
              <a:ext uri="{FF2B5EF4-FFF2-40B4-BE49-F238E27FC236}">
                <a16:creationId xmlns:a16="http://schemas.microsoft.com/office/drawing/2014/main" id="{20DF20E5-936E-4BC6-BF7D-ED8294F7DA40}"/>
              </a:ext>
            </a:extLst>
          </p:cNvPr>
          <p:cNvPicPr>
            <a:picLocks noChangeAspect="1"/>
          </p:cNvPicPr>
          <p:nvPr/>
        </p:nvPicPr>
        <p:blipFill>
          <a:blip r:embed="rId3"/>
          <a:stretch>
            <a:fillRect/>
          </a:stretch>
        </p:blipFill>
        <p:spPr>
          <a:xfrm>
            <a:off x="234479" y="1259570"/>
            <a:ext cx="4636769" cy="2756466"/>
          </a:xfrm>
          <a:prstGeom prst="rect">
            <a:avLst/>
          </a:prstGeom>
        </p:spPr>
      </p:pic>
      <p:pic>
        <p:nvPicPr>
          <p:cNvPr id="7" name="תמונה 6">
            <a:extLst>
              <a:ext uri="{FF2B5EF4-FFF2-40B4-BE49-F238E27FC236}">
                <a16:creationId xmlns:a16="http://schemas.microsoft.com/office/drawing/2014/main" id="{52B1B0E6-D623-4D56-8C62-0761C70FD5C1}"/>
              </a:ext>
            </a:extLst>
          </p:cNvPr>
          <p:cNvPicPr>
            <a:picLocks noChangeAspect="1"/>
          </p:cNvPicPr>
          <p:nvPr/>
        </p:nvPicPr>
        <p:blipFill>
          <a:blip r:embed="rId4"/>
          <a:stretch>
            <a:fillRect/>
          </a:stretch>
        </p:blipFill>
        <p:spPr>
          <a:xfrm>
            <a:off x="5069148" y="2411952"/>
            <a:ext cx="3964782" cy="2571750"/>
          </a:xfrm>
          <a:prstGeom prst="rect">
            <a:avLst/>
          </a:prstGeom>
        </p:spPr>
      </p:pic>
      <p:sp>
        <p:nvSpPr>
          <p:cNvPr id="19" name="מציין מיקום טקסט 2">
            <a:extLst>
              <a:ext uri="{FF2B5EF4-FFF2-40B4-BE49-F238E27FC236}">
                <a16:creationId xmlns:a16="http://schemas.microsoft.com/office/drawing/2014/main" id="{5F27D09C-9F9B-46D2-BD6F-162B62008AE6}"/>
              </a:ext>
            </a:extLst>
          </p:cNvPr>
          <p:cNvSpPr>
            <a:spLocks noGrp="1"/>
          </p:cNvSpPr>
          <p:nvPr>
            <p:ph type="body" idx="1"/>
          </p:nvPr>
        </p:nvSpPr>
        <p:spPr>
          <a:xfrm>
            <a:off x="406079" y="4172505"/>
            <a:ext cx="4317889" cy="811197"/>
          </a:xfrm>
        </p:spPr>
        <p:txBody>
          <a:bodyPr/>
          <a:lstStyle/>
          <a:p>
            <a:pPr marL="152400" indent="0">
              <a:buNone/>
            </a:pPr>
            <a:r>
              <a:rPr lang="en-US" sz="1400" dirty="0">
                <a:solidFill>
                  <a:schemeClr val="bg1"/>
                </a:solidFill>
              </a:rPr>
              <a:t>An example of data that you can not reduce its dimensions </a:t>
            </a:r>
          </a:p>
        </p:txBody>
      </p:sp>
      <p:sp>
        <p:nvSpPr>
          <p:cNvPr id="20" name="מציין מיקום טקסט 2">
            <a:extLst>
              <a:ext uri="{FF2B5EF4-FFF2-40B4-BE49-F238E27FC236}">
                <a16:creationId xmlns:a16="http://schemas.microsoft.com/office/drawing/2014/main" id="{0895CC9D-648F-4E2A-BF2A-D0EF574F06AA}"/>
              </a:ext>
            </a:extLst>
          </p:cNvPr>
          <p:cNvSpPr txBox="1">
            <a:spLocks/>
          </p:cNvSpPr>
          <p:nvPr/>
        </p:nvSpPr>
        <p:spPr>
          <a:xfrm>
            <a:off x="4913044" y="1665521"/>
            <a:ext cx="4317889" cy="8111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152400" indent="0">
              <a:buFont typeface="Lato"/>
              <a:buNone/>
            </a:pPr>
            <a:r>
              <a:rPr lang="en-US" sz="1400" dirty="0">
                <a:solidFill>
                  <a:schemeClr val="bg1"/>
                </a:solidFill>
              </a:rPr>
              <a:t>Example of data entering as a three-dimensional (x, y, z) - the auto-encoder reduces it to one dimension</a:t>
            </a:r>
          </a:p>
        </p:txBody>
      </p:sp>
    </p:spTree>
    <p:extLst>
      <p:ext uri="{BB962C8B-B14F-4D97-AF65-F5344CB8AC3E}">
        <p14:creationId xmlns:p14="http://schemas.microsoft.com/office/powerpoint/2010/main" val="3084074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234478" y="1178763"/>
            <a:ext cx="8609229" cy="1168197"/>
          </a:xfrm>
          <a:prstGeom prst="rect">
            <a:avLst/>
          </a:prstGeom>
        </p:spPr>
        <p:txBody>
          <a:bodyPr spcFirstLastPara="1" wrap="square" lIns="91425" tIns="91425" rIns="91425" bIns="91425" anchor="t" anchorCtr="0">
            <a:noAutofit/>
          </a:bodyPr>
          <a:lstStyle/>
          <a:p>
            <a:pPr marL="800100" lvl="1" indent="-342900">
              <a:lnSpc>
                <a:spcPct val="150000"/>
              </a:lnSpc>
              <a:buClr>
                <a:srgbClr val="FFC000"/>
              </a:buClr>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Sometimes a single auto-encoder is not enough.</a:t>
            </a:r>
          </a:p>
          <a:p>
            <a:pPr marL="1257300" lvl="2" indent="-342900">
              <a:lnSpc>
                <a:spcPct val="150000"/>
              </a:lnSpc>
              <a:buClr>
                <a:srgbClr val="FFC000"/>
              </a:buClr>
              <a:buFont typeface="Courier New" panose="02070309020205020404" pitchFamily="49" charset="0"/>
              <a:buChar char="o"/>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Complex data</a:t>
            </a:r>
          </a:p>
          <a:p>
            <a:pPr marL="1257300" lvl="2" indent="-342900">
              <a:lnSpc>
                <a:spcPct val="150000"/>
              </a:lnSpc>
              <a:buClr>
                <a:srgbClr val="FFC000"/>
              </a:buClr>
              <a:buFont typeface="Courier New" panose="02070309020205020404" pitchFamily="49" charset="0"/>
              <a:buChar char="o"/>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Can't reduce dimensions correctly</a:t>
            </a:r>
          </a:p>
          <a:p>
            <a:pPr marL="914400" lvl="2" indent="0">
              <a:lnSpc>
                <a:spcPct val="150000"/>
              </a:lnSpc>
              <a:buClr>
                <a:srgbClr val="FFC000"/>
              </a:buClr>
              <a:buNone/>
            </a:pPr>
            <a:endParaRPr lang="en-US" sz="215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914400" lvl="2" indent="0">
              <a:lnSpc>
                <a:spcPct val="150000"/>
              </a:lnSpc>
              <a:buClr>
                <a:srgbClr val="FFC000"/>
              </a:buClr>
              <a:buNone/>
            </a:pPr>
            <a:endParaRPr lang="en-US" sz="215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800100" lvl="1" indent="-342900">
              <a:lnSpc>
                <a:spcPct val="150000"/>
              </a:lnSpc>
              <a:buClr>
                <a:srgbClr val="FFC000"/>
              </a:buClr>
              <a:buFont typeface="Arial" panose="020B0604020202020204" pitchFamily="34" charset="0"/>
              <a:buChar char="•"/>
            </a:pPr>
            <a:endParaRPr lang="en-US" sz="21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300292" y="45622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Stacked auto-encoder</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 name="תמונה 6">
            <a:extLst>
              <a:ext uri="{FF2B5EF4-FFF2-40B4-BE49-F238E27FC236}">
                <a16:creationId xmlns:a16="http://schemas.microsoft.com/office/drawing/2014/main" id="{28F56072-0567-4EDB-AEEE-DDC466A32CC4}"/>
              </a:ext>
            </a:extLst>
          </p:cNvPr>
          <p:cNvPicPr>
            <a:picLocks noChangeAspect="1"/>
          </p:cNvPicPr>
          <p:nvPr/>
        </p:nvPicPr>
        <p:blipFill>
          <a:blip r:embed="rId3"/>
          <a:stretch>
            <a:fillRect/>
          </a:stretch>
        </p:blipFill>
        <p:spPr>
          <a:xfrm>
            <a:off x="4246879" y="2995275"/>
            <a:ext cx="4774401" cy="1990550"/>
          </a:xfrm>
          <a:prstGeom prst="rect">
            <a:avLst/>
          </a:prstGeom>
        </p:spPr>
      </p:pic>
      <p:sp>
        <p:nvSpPr>
          <p:cNvPr id="20" name="Google Shape;321;p40">
            <a:extLst>
              <a:ext uri="{FF2B5EF4-FFF2-40B4-BE49-F238E27FC236}">
                <a16:creationId xmlns:a16="http://schemas.microsoft.com/office/drawing/2014/main" id="{528A8927-2AE8-4267-B2AA-95F4CA3A34C5}"/>
              </a:ext>
            </a:extLst>
          </p:cNvPr>
          <p:cNvSpPr txBox="1">
            <a:spLocks/>
          </p:cNvSpPr>
          <p:nvPr/>
        </p:nvSpPr>
        <p:spPr>
          <a:xfrm>
            <a:off x="0" y="2934315"/>
            <a:ext cx="4033520" cy="20515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800100" lvl="1" indent="-342900">
              <a:lnSpc>
                <a:spcPct val="150000"/>
              </a:lnSpc>
              <a:buClr>
                <a:srgbClr val="FFC000"/>
              </a:buClr>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Stacked auto-encoders</a:t>
            </a:r>
          </a:p>
          <a:p>
            <a:pPr marL="800100" lvl="1" indent="-342900">
              <a:lnSpc>
                <a:spcPct val="150000"/>
              </a:lnSpc>
              <a:buClr>
                <a:srgbClr val="FFC000"/>
              </a:buClr>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The output of 1 is the input of the second </a:t>
            </a:r>
          </a:p>
        </p:txBody>
      </p:sp>
    </p:spTree>
    <p:extLst>
      <p:ext uri="{BB962C8B-B14F-4D97-AF65-F5344CB8AC3E}">
        <p14:creationId xmlns:p14="http://schemas.microsoft.com/office/powerpoint/2010/main" val="4140385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09C15D9-7B70-4CD4-81E5-18E7E54B083B}"/>
              </a:ext>
            </a:extLst>
          </p:cNvPr>
          <p:cNvSpPr>
            <a:spLocks noGrp="1"/>
          </p:cNvSpPr>
          <p:nvPr>
            <p:ph type="title"/>
          </p:nvPr>
        </p:nvSpPr>
        <p:spPr/>
        <p:txBody>
          <a:bodyPr/>
          <a:lstStyle/>
          <a:p>
            <a:r>
              <a:rPr lang="en-US" dirty="0"/>
              <a:t>Authors</a:t>
            </a:r>
            <a:endParaRPr lang="he-IL" dirty="0"/>
          </a:p>
        </p:txBody>
      </p:sp>
      <p:sp>
        <p:nvSpPr>
          <p:cNvPr id="5" name="Google Shape;321;p40">
            <a:extLst>
              <a:ext uri="{FF2B5EF4-FFF2-40B4-BE49-F238E27FC236}">
                <a16:creationId xmlns:a16="http://schemas.microsoft.com/office/drawing/2014/main" id="{425CDA2B-798C-4E72-9EE3-284E17A74B4E}"/>
              </a:ext>
            </a:extLst>
          </p:cNvPr>
          <p:cNvSpPr txBox="1">
            <a:spLocks noGrp="1"/>
          </p:cNvSpPr>
          <p:nvPr>
            <p:ph type="body" idx="1"/>
          </p:nvPr>
        </p:nvSpPr>
        <p:spPr>
          <a:xfrm>
            <a:off x="720000" y="1152475"/>
            <a:ext cx="7704000" cy="3718250"/>
          </a:xfrm>
          <a:prstGeom prst="rect">
            <a:avLst/>
          </a:prstGeom>
        </p:spPr>
        <p:txBody>
          <a:bodyPr spcFirstLastPara="1" wrap="square" lIns="91425" tIns="91425" rIns="91425" bIns="91425" anchor="t" anchorCtr="0">
            <a:noAutofit/>
          </a:bodyPr>
          <a:lstStyle/>
          <a:p>
            <a:pPr marL="0" lvl="0" indent="0" algn="ctr">
              <a:buNone/>
            </a:pPr>
            <a:r>
              <a:rPr lang="en-US" sz="2400" u="sng" dirty="0">
                <a:solidFill>
                  <a:schemeClr val="lt1"/>
                </a:solidFill>
                <a:latin typeface="Lato" panose="020F0502020204030203" pitchFamily="34" charset="0"/>
                <a:ea typeface="Lato" panose="020F0502020204030203" pitchFamily="34" charset="0"/>
                <a:cs typeface="Lato" panose="020F0502020204030203" pitchFamily="34" charset="0"/>
              </a:rPr>
              <a:t>A survey on deep learning for BIG DATA </a:t>
            </a:r>
          </a:p>
          <a:p>
            <a:pPr marL="285750" lvl="0" indent="-285750">
              <a:buFont typeface="Arial" panose="020B0604020202020204" pitchFamily="34" charset="0"/>
              <a:buChar char="•"/>
            </a:pPr>
            <a:endParaRPr lang="en-US" sz="2400" u="sng"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ctr">
              <a:buNone/>
            </a:pPr>
            <a:r>
              <a:rPr lang="en-US" sz="2400" dirty="0">
                <a:solidFill>
                  <a:schemeClr val="lt1"/>
                </a:solidFill>
                <a:latin typeface="Lato" panose="020F0502020204030203" pitchFamily="34" charset="0"/>
                <a:ea typeface="Lato" panose="020F0502020204030203" pitchFamily="34" charset="0"/>
                <a:cs typeface="Lato" panose="020F0502020204030203" pitchFamily="34" charset="0"/>
              </a:rPr>
              <a:t>Qingchen Zhang , Laurence T. Yang, </a:t>
            </a:r>
          </a:p>
          <a:p>
            <a:pPr marL="0" lvl="0" indent="0" algn="ctr">
              <a:buNone/>
            </a:pPr>
            <a:r>
              <a:rPr lang="en-US" sz="2400" dirty="0">
                <a:solidFill>
                  <a:schemeClr val="lt1"/>
                </a:solidFill>
                <a:latin typeface="Lato" panose="020F0502020204030203" pitchFamily="34" charset="0"/>
                <a:ea typeface="Lato" panose="020F0502020204030203" pitchFamily="34" charset="0"/>
                <a:cs typeface="Lato" panose="020F0502020204030203" pitchFamily="34" charset="0"/>
              </a:rPr>
              <a:t>Zhikui chen, Peng Li</a:t>
            </a:r>
          </a:p>
        </p:txBody>
      </p:sp>
      <p:pic>
        <p:nvPicPr>
          <p:cNvPr id="5122" name="Picture 2" descr="Image of author Mehdi Gheisari">
            <a:extLst>
              <a:ext uri="{FF2B5EF4-FFF2-40B4-BE49-F238E27FC236}">
                <a16:creationId xmlns:a16="http://schemas.microsoft.com/office/drawing/2014/main" id="{B82848D1-F5FA-44F0-8F7D-3C131EF36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835" y="2855677"/>
            <a:ext cx="1634938" cy="204367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of author Guojun Wang">
            <a:extLst>
              <a:ext uri="{FF2B5EF4-FFF2-40B4-BE49-F238E27FC236}">
                <a16:creationId xmlns:a16="http://schemas.microsoft.com/office/drawing/2014/main" id="{045F71CF-2E35-4694-999C-6B05A92A06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7062" y="2855677"/>
            <a:ext cx="1634938" cy="204367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of author Md Zakirul Alam Bhuiyan">
            <a:extLst>
              <a:ext uri="{FF2B5EF4-FFF2-40B4-BE49-F238E27FC236}">
                <a16:creationId xmlns:a16="http://schemas.microsoft.com/office/drawing/2014/main" id="{A5284632-D9F3-49D5-9E2D-73E1F43FB68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816289" y="2827052"/>
            <a:ext cx="1634938" cy="20436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uthor image of Peng Li">
            <a:extLst>
              <a:ext uri="{FF2B5EF4-FFF2-40B4-BE49-F238E27FC236}">
                <a16:creationId xmlns:a16="http://schemas.microsoft.com/office/drawing/2014/main" id="{D60B8A68-8261-4457-AE3B-4578B06C71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1594" y="2841363"/>
            <a:ext cx="1634938" cy="2043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208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718250"/>
          </a:xfrm>
          <a:prstGeom prst="rect">
            <a:avLst/>
          </a:prstGeom>
        </p:spPr>
        <p:txBody>
          <a:bodyPr spcFirstLastPara="1" wrap="square" lIns="91425" tIns="91425" rIns="91425" bIns="91425" anchor="t" anchorCtr="0">
            <a:noAutofit/>
          </a:bodyPr>
          <a:lstStyle/>
          <a:p>
            <a:pPr marL="285750" lvl="0" indent="-285750">
              <a:spcBef>
                <a:spcPts val="1800"/>
              </a:spcBef>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Why do we need them?</a:t>
            </a:r>
          </a:p>
          <a:p>
            <a:pPr marL="800100" lvl="1" indent="-3429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Can learn non-linear transformations</a:t>
            </a:r>
          </a:p>
          <a:p>
            <a:pPr marL="800100" lvl="1" indent="-3429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Uses convolutional layers to learn inputs better.</a:t>
            </a:r>
          </a:p>
          <a:p>
            <a:pPr marL="800100" lvl="1" indent="-3429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More efficient to learn several layers.</a:t>
            </a:r>
          </a:p>
          <a:p>
            <a:pPr marL="800100" lvl="1" indent="-3429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Multiple representations of the data.</a:t>
            </a:r>
            <a:endParaRPr sz="21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294813" y="4599593"/>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Stacked auto-encoder</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descr="Dimensionality Reduction cheat sheet | by Dmytro Nikolaiev (Dimid) |  Towards Data Science">
            <a:extLst>
              <a:ext uri="{FF2B5EF4-FFF2-40B4-BE49-F238E27FC236}">
                <a16:creationId xmlns:a16="http://schemas.microsoft.com/office/drawing/2014/main" id="{0B9216C7-9ED3-4C0A-8AC0-5FBE495899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2891" y="3190515"/>
            <a:ext cx="2366296" cy="1680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243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285750" lvl="0" indent="-285750">
              <a:spcBef>
                <a:spcPts val="1800"/>
              </a:spcBef>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Properties </a:t>
            </a:r>
          </a:p>
          <a:p>
            <a:pPr lvl="1" indent="-457200">
              <a:spcBef>
                <a:spcPts val="1800"/>
              </a:spcBef>
              <a:buFont typeface="Arial" panose="020B0604020202020204" pitchFamily="34" charset="0"/>
              <a:buChar char="•"/>
            </a:pPr>
            <a:r>
              <a:rPr lang="en-US" sz="2150" dirty="0">
                <a:solidFill>
                  <a:schemeClr val="bg1"/>
                </a:solidFill>
                <a:latin typeface="Lato" panose="020F0502020204030203" pitchFamily="34" charset="0"/>
                <a:ea typeface="Lato" panose="020F0502020204030203" pitchFamily="34" charset="0"/>
                <a:cs typeface="Lato" panose="020F0502020204030203" pitchFamily="34" charset="0"/>
              </a:rPr>
              <a:t>Unsupervised </a:t>
            </a:r>
          </a:p>
          <a:p>
            <a:pPr lvl="1" indent="-457200">
              <a:spcBef>
                <a:spcPts val="1800"/>
              </a:spcBef>
              <a:buFont typeface="Arial" panose="020B0604020202020204" pitchFamily="34" charset="0"/>
              <a:buChar char="•"/>
            </a:pPr>
            <a:r>
              <a:rPr lang="en-US" sz="2300" dirty="0">
                <a:solidFill>
                  <a:schemeClr val="bg1"/>
                </a:solidFill>
                <a:latin typeface="Lato" panose="020F0502020204030203" pitchFamily="34" charset="0"/>
                <a:ea typeface="Lato" panose="020F0502020204030203" pitchFamily="34" charset="0"/>
                <a:cs typeface="Lato" panose="020F0502020204030203" pitchFamily="34" charset="0"/>
              </a:rPr>
              <a:t>data-specific</a:t>
            </a:r>
          </a:p>
          <a:p>
            <a:pPr lvl="1" indent="-457200">
              <a:spcBef>
                <a:spcPts val="1800"/>
              </a:spcBef>
              <a:buFont typeface="Arial" panose="020B0604020202020204" pitchFamily="34" charset="0"/>
              <a:buChar char="•"/>
            </a:pPr>
            <a:r>
              <a:rPr lang="en-US" sz="2300" dirty="0">
                <a:solidFill>
                  <a:schemeClr val="bg1"/>
                </a:solidFill>
                <a:latin typeface="Lato" panose="020F0502020204030203" pitchFamily="34" charset="0"/>
                <a:ea typeface="Lato" panose="020F0502020204030203" pitchFamily="34" charset="0"/>
                <a:cs typeface="Lato" panose="020F0502020204030203" pitchFamily="34" charset="0"/>
              </a:rPr>
              <a:t>Lossy</a:t>
            </a:r>
            <a:endParaRPr sz="23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Stacked auto-encoder</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874559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8" y="2360858"/>
            <a:ext cx="5787206" cy="778994"/>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49" y="2360875"/>
            <a:ext cx="5696645" cy="7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b="1" i="0" u="none" strike="noStrike" baseline="0" dirty="0">
                <a:latin typeface="Franklin Gothic Demi" panose="020B0703020102020204" pitchFamily="34" charset="0"/>
              </a:rPr>
              <a:t>Deep belief network</a:t>
            </a:r>
            <a:endParaRPr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2</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תיבת טקסט 11">
            <a:extLst>
              <a:ext uri="{FF2B5EF4-FFF2-40B4-BE49-F238E27FC236}">
                <a16:creationId xmlns:a16="http://schemas.microsoft.com/office/drawing/2014/main" id="{1574DDA6-E487-468E-9F04-B90EE9B9D4B6}"/>
              </a:ext>
            </a:extLst>
          </p:cNvPr>
          <p:cNvSpPr txBox="1"/>
          <p:nvPr/>
        </p:nvSpPr>
        <p:spPr>
          <a:xfrm>
            <a:off x="1754372" y="3129192"/>
            <a:ext cx="4572000" cy="453714"/>
          </a:xfrm>
          <a:prstGeom prst="rect">
            <a:avLst/>
          </a:prstGeom>
          <a:noFill/>
        </p:spPr>
        <p:txBody>
          <a:bodyPr wrap="square">
            <a:spAutoFit/>
          </a:bodyPr>
          <a:lstStyle/>
          <a:p>
            <a:pPr marL="342900" lvl="0" indent="-342900">
              <a:lnSpc>
                <a:spcPct val="200000"/>
              </a:lnSpc>
              <a:buFont typeface="Arial" panose="020B0604020202020204" pitchFamily="34" charset="0"/>
              <a:buChar char="•"/>
            </a:pPr>
            <a:r>
              <a:rPr lang="en-US" dirty="0">
                <a:solidFill>
                  <a:schemeClr val="bg1"/>
                </a:solidFill>
                <a:latin typeface="Lato" panose="020F0502020204030203" pitchFamily="34" charset="0"/>
                <a:ea typeface="Lato" panose="020F0502020204030203" pitchFamily="34" charset="0"/>
                <a:cs typeface="Lato" panose="020F0502020204030203" pitchFamily="34" charset="0"/>
              </a:rPr>
              <a:t>By Geoff Hinton</a:t>
            </a:r>
          </a:p>
        </p:txBody>
      </p:sp>
    </p:spTree>
    <p:extLst>
      <p:ext uri="{BB962C8B-B14F-4D97-AF65-F5344CB8AC3E}">
        <p14:creationId xmlns:p14="http://schemas.microsoft.com/office/powerpoint/2010/main" val="3847674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718250"/>
          </a:xfrm>
          <a:prstGeom prst="rect">
            <a:avLst/>
          </a:prstGeom>
        </p:spPr>
        <p:txBody>
          <a:bodyPr spcFirstLastPara="1" wrap="square" lIns="91425" tIns="91425" rIns="91425" bIns="91425" anchor="t" anchorCtr="0">
            <a:noAutofit/>
          </a:bodyPr>
          <a:lstStyle/>
          <a:p>
            <a:pPr marL="342900" lvl="0" indent="-342900">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Unsupervised model</a:t>
            </a:r>
          </a:p>
          <a:p>
            <a:pPr marL="342900" indent="-342900">
              <a:buFont typeface="Arial" panose="020B0604020202020204" pitchFamily="34" charset="0"/>
              <a:buChar char="•"/>
            </a:pPr>
            <a:r>
              <a:rPr lang="en-US" sz="2000" b="0" i="0" dirty="0">
                <a:solidFill>
                  <a:schemeClr val="bg1"/>
                </a:solidFill>
                <a:effectLst/>
                <a:latin typeface="Lato" panose="020F0502020204030203" pitchFamily="34" charset="0"/>
                <a:ea typeface="Lato" panose="020F0502020204030203" pitchFamily="34" charset="0"/>
                <a:cs typeface="Lato" panose="020F0502020204030203" pitchFamily="34" charset="0"/>
              </a:rPr>
              <a:t>DBN: a combination of  RBMs</a:t>
            </a:r>
          </a:p>
          <a:p>
            <a:pPr marL="800100" lvl="1" indent="-342900">
              <a:lnSpc>
                <a:spcPct val="150000"/>
              </a:lnSpc>
              <a:spcBef>
                <a:spcPts val="600"/>
              </a:spcBef>
              <a:buClr>
                <a:srgbClr val="FFC000"/>
              </a:buClr>
              <a:buFont typeface="Courier New" panose="02070309020205020404" pitchFamily="49" charset="0"/>
              <a:buChar char="o"/>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2 layers : visible layer, hidden layer </a:t>
            </a:r>
          </a:p>
          <a:p>
            <a:pPr marL="800100" lvl="1" indent="-342900">
              <a:spcBef>
                <a:spcPts val="600"/>
              </a:spcBef>
              <a:buClr>
                <a:srgbClr val="FFC000"/>
              </a:buClr>
              <a:buFont typeface="Courier New" panose="02070309020205020404" pitchFamily="49" charset="0"/>
              <a:buChar char="o"/>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weights represent the probability to be active </a:t>
            </a: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buNone/>
            </a:pPr>
            <a:endParaRPr lang="en-US" sz="18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buNone/>
            </a:pPr>
            <a:r>
              <a:rPr lang="en-US" sz="1800" b="0" i="0" u="sng"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The sampling probability of each unit- </a:t>
            </a:r>
          </a:p>
          <a:p>
            <a:pPr marL="0" indent="0">
              <a:buNone/>
            </a:pPr>
            <a:r>
              <a:rPr lang="en-US" sz="18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P(</a:t>
            </a:r>
            <a:r>
              <a:rPr lang="en-US" sz="1800" b="0" i="0" u="none" strike="noStrike" baseline="0" dirty="0" err="1">
                <a:solidFill>
                  <a:schemeClr val="bg1"/>
                </a:solidFill>
                <a:latin typeface="Lato" panose="020F0502020204030203" pitchFamily="34" charset="0"/>
                <a:ea typeface="Lato" panose="020F0502020204030203" pitchFamily="34" charset="0"/>
                <a:cs typeface="Lato" panose="020F0502020204030203" pitchFamily="34" charset="0"/>
              </a:rPr>
              <a:t>h|v</a:t>
            </a:r>
            <a:r>
              <a:rPr lang="en-US" sz="18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to calculate the value of each unit in the hidden layer</a:t>
            </a:r>
          </a:p>
          <a:p>
            <a:pPr marL="0" lv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f- sigmoid</a:t>
            </a:r>
          </a:p>
          <a:p>
            <a:pPr marL="0" lvl="0" indent="0">
              <a:buNone/>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i – visible, j- hidden , </a:t>
            </a:r>
            <a:r>
              <a:rPr lang="en-US" sz="1600" b="0" i="1"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θ </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b="0" i="1"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W</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b="0" i="1"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b</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b="0" i="1"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a</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parameter set </a:t>
            </a: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342900" lvl="0" indent="-342900">
              <a:buFont typeface="Arial" panose="020B0604020202020204" pitchFamily="34" charset="0"/>
              <a:buChar char="•"/>
            </a:pPr>
            <a:endParaRPr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640893" y="586762"/>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Deep belief network</a:t>
            </a:r>
            <a:r>
              <a:rPr lang="en-IL" sz="2400" dirty="0"/>
              <a:t> </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A73E3DB4-AD17-46E3-BCD9-CE225FD230F7}"/>
              </a:ext>
            </a:extLst>
          </p:cNvPr>
          <p:cNvPicPr>
            <a:picLocks noChangeAspect="1"/>
          </p:cNvPicPr>
          <p:nvPr/>
        </p:nvPicPr>
        <p:blipFill>
          <a:blip r:embed="rId3"/>
          <a:stretch>
            <a:fillRect/>
          </a:stretch>
        </p:blipFill>
        <p:spPr>
          <a:xfrm>
            <a:off x="802707" y="4082719"/>
            <a:ext cx="3229699" cy="1060781"/>
          </a:xfrm>
          <a:prstGeom prst="rect">
            <a:avLst/>
          </a:prstGeom>
        </p:spPr>
      </p:pic>
      <p:pic>
        <p:nvPicPr>
          <p:cNvPr id="16" name="תמונה 15">
            <a:extLst>
              <a:ext uri="{FF2B5EF4-FFF2-40B4-BE49-F238E27FC236}">
                <a16:creationId xmlns:a16="http://schemas.microsoft.com/office/drawing/2014/main" id="{8C84AEDB-4CD3-4137-AAD7-410EA52958E1}"/>
              </a:ext>
            </a:extLst>
          </p:cNvPr>
          <p:cNvPicPr>
            <a:picLocks noChangeAspect="1"/>
          </p:cNvPicPr>
          <p:nvPr/>
        </p:nvPicPr>
        <p:blipFill>
          <a:blip r:embed="rId4"/>
          <a:stretch>
            <a:fillRect/>
          </a:stretch>
        </p:blipFill>
        <p:spPr>
          <a:xfrm>
            <a:off x="6859755" y="1255588"/>
            <a:ext cx="2284245" cy="2346999"/>
          </a:xfrm>
          <a:prstGeom prst="rect">
            <a:avLst/>
          </a:prstGeom>
        </p:spPr>
      </p:pic>
    </p:spTree>
    <p:extLst>
      <p:ext uri="{BB962C8B-B14F-4D97-AF65-F5344CB8AC3E}">
        <p14:creationId xmlns:p14="http://schemas.microsoft.com/office/powerpoint/2010/main" val="1297648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p:nvPr/>
        </p:nvSpPr>
        <p:spPr>
          <a:xfrm>
            <a:off x="8540060" y="1445457"/>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What is RBM?</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 name="Google Shape;321;p40">
            <a:extLst>
              <a:ext uri="{FF2B5EF4-FFF2-40B4-BE49-F238E27FC236}">
                <a16:creationId xmlns:a16="http://schemas.microsoft.com/office/drawing/2014/main" id="{4ADF9D9B-B687-4BC0-AAC6-CA190076AF17}"/>
              </a:ext>
            </a:extLst>
          </p:cNvPr>
          <p:cNvSpPr txBox="1">
            <a:spLocks/>
          </p:cNvSpPr>
          <p:nvPr/>
        </p:nvSpPr>
        <p:spPr>
          <a:xfrm>
            <a:off x="392140" y="950835"/>
            <a:ext cx="8147920" cy="37182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285750" indent="-285750">
              <a:lnSpc>
                <a:spcPct val="150000"/>
              </a:lnSpc>
              <a:buFont typeface="Arial" panose="020B0604020202020204" pitchFamily="34" charset="0"/>
              <a:buChar char="•"/>
            </a:pPr>
            <a:r>
              <a:rPr lang="en-US" sz="2400" b="1" dirty="0">
                <a:solidFill>
                  <a:schemeClr val="bg1"/>
                </a:solidFill>
                <a:latin typeface="Lato" panose="020F0502020204030203" pitchFamily="34" charset="0"/>
                <a:ea typeface="Lato" panose="020F0502020204030203" pitchFamily="34" charset="0"/>
                <a:cs typeface="Lato" panose="020F0502020204030203" pitchFamily="34" charset="0"/>
              </a:rPr>
              <a:t>restricted Boltzmann machines (RBM)</a:t>
            </a:r>
          </a:p>
          <a:p>
            <a:pPr marL="0" indent="0">
              <a:lnSpc>
                <a:spcPct val="150000"/>
              </a:lnSpc>
              <a:spcBef>
                <a:spcPts val="600"/>
              </a:spcBef>
              <a:buFont typeface="Lato"/>
              <a:buNone/>
            </a:pPr>
            <a:r>
              <a:rPr lang="en-US" sz="1800" dirty="0">
                <a:solidFill>
                  <a:schemeClr val="tx2"/>
                </a:solidFill>
                <a:latin typeface="Lato" panose="020F0502020204030203" pitchFamily="34" charset="0"/>
                <a:ea typeface="Lato" panose="020F0502020204030203" pitchFamily="34" charset="0"/>
                <a:cs typeface="Lato" panose="020F0502020204030203" pitchFamily="34" charset="0"/>
              </a:rPr>
              <a:t>Probability graphical model </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(PGM) - probability &amp; graph theory</a:t>
            </a:r>
          </a:p>
          <a:p>
            <a:pPr marL="0" indent="0">
              <a:buFont typeface="Lato"/>
              <a:buNone/>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Common distributions across random variables that interact with each other</a:t>
            </a:r>
          </a:p>
          <a:p>
            <a:pPr marL="0" indent="0">
              <a:buFont typeface="Lato"/>
              <a:buNone/>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buFont typeface="Lato"/>
              <a:buNone/>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buFont typeface="Lato"/>
              <a:buNone/>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Example: recommendations in Netflix \ YouTube. </a:t>
            </a:r>
          </a:p>
          <a:p>
            <a:pPr marL="742950" lvl="1" indent="-285750">
              <a:buClr>
                <a:srgbClr val="FFC000"/>
              </a:buClr>
              <a:buFont typeface="Courier New" panose="02070309020205020404" pitchFamily="49" charset="0"/>
              <a:buChar char="o"/>
            </a:pPr>
            <a:r>
              <a:rPr lang="en-US" sz="1750" dirty="0">
                <a:solidFill>
                  <a:schemeClr val="bg1"/>
                </a:solidFill>
                <a:latin typeface="Lato" panose="020F0502020204030203" pitchFamily="34" charset="0"/>
                <a:ea typeface="Lato" panose="020F0502020204030203" pitchFamily="34" charset="0"/>
                <a:cs typeface="Lato" panose="020F0502020204030203" pitchFamily="34" charset="0"/>
              </a:rPr>
              <a:t>The visible layer – the videos that the user saw</a:t>
            </a:r>
          </a:p>
          <a:p>
            <a:pPr marL="742950" lvl="1" indent="-285750">
              <a:buClr>
                <a:srgbClr val="FFC000"/>
              </a:buClr>
              <a:buFont typeface="Courier New" panose="02070309020205020404" pitchFamily="49" charset="0"/>
              <a:buChar char="o"/>
            </a:pPr>
            <a:r>
              <a:rPr lang="en-US" sz="1750" dirty="0">
                <a:solidFill>
                  <a:schemeClr val="bg1"/>
                </a:solidFill>
                <a:latin typeface="Lato" panose="020F0502020204030203" pitchFamily="34" charset="0"/>
                <a:ea typeface="Lato" panose="020F0502020204030203" pitchFamily="34" charset="0"/>
                <a:cs typeface="Lato" panose="020F0502020204030203" pitchFamily="34" charset="0"/>
              </a:rPr>
              <a:t>The hidden layer – the classification </a:t>
            </a:r>
          </a:p>
        </p:txBody>
      </p:sp>
      <p:pic>
        <p:nvPicPr>
          <p:cNvPr id="6146" name="Picture 2" descr="Building a Netflix Recommendation System | by Priya Varshini G | Analytics  Vidhya | Medium">
            <a:extLst>
              <a:ext uri="{FF2B5EF4-FFF2-40B4-BE49-F238E27FC236}">
                <a16:creationId xmlns:a16="http://schemas.microsoft.com/office/drawing/2014/main" id="{12A12533-22FC-461B-BADB-4C5FF024D4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359" y="3251175"/>
            <a:ext cx="3120576" cy="1632885"/>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CDE2AAC7-F4C9-42A7-9C38-76F9ECCAB4E7}"/>
              </a:ext>
            </a:extLst>
          </p:cNvPr>
          <p:cNvPicPr>
            <a:picLocks noChangeAspect="1"/>
          </p:cNvPicPr>
          <p:nvPr/>
        </p:nvPicPr>
        <p:blipFill>
          <a:blip r:embed="rId4"/>
          <a:stretch>
            <a:fillRect/>
          </a:stretch>
        </p:blipFill>
        <p:spPr>
          <a:xfrm>
            <a:off x="1123564" y="3834461"/>
            <a:ext cx="3120576" cy="1199895"/>
          </a:xfrm>
          <a:prstGeom prst="rect">
            <a:avLst/>
          </a:prstGeom>
        </p:spPr>
      </p:pic>
    </p:spTree>
    <p:extLst>
      <p:ext uri="{BB962C8B-B14F-4D97-AF65-F5344CB8AC3E}">
        <p14:creationId xmlns:p14="http://schemas.microsoft.com/office/powerpoint/2010/main" val="2085596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180406" y="1140088"/>
            <a:ext cx="7704000" cy="3789176"/>
          </a:xfrm>
          <a:prstGeom prst="rect">
            <a:avLst/>
          </a:prstGeom>
        </p:spPr>
        <p:txBody>
          <a:bodyPr spcFirstLastPara="1" wrap="square" lIns="91425" tIns="91425" rIns="91425" bIns="91425" anchor="t" anchorCtr="0">
            <a:noAutofit/>
          </a:bodyPr>
          <a:lstStyle/>
          <a:p>
            <a:pPr marL="285750" lvl="0" indent="-285750">
              <a:lnSpc>
                <a:spcPct val="200000"/>
              </a:lnSpc>
              <a:buFont typeface="Arial" panose="020B0604020202020204" pitchFamily="34" charset="0"/>
              <a:buChar char="•"/>
            </a:pPr>
            <a:r>
              <a:rPr lang="en-US" sz="1800" b="0" i="0" u="sng" dirty="0">
                <a:solidFill>
                  <a:schemeClr val="bg1"/>
                </a:solidFill>
                <a:effectLst/>
                <a:latin typeface="Lato" panose="020F0502020204030203" pitchFamily="34" charset="0"/>
                <a:ea typeface="Lato" panose="020F0502020204030203" pitchFamily="34" charset="0"/>
                <a:cs typeface="Lato" panose="020F0502020204030203" pitchFamily="34" charset="0"/>
              </a:rPr>
              <a:t>Hidden</a:t>
            </a: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layer of RBM is the </a:t>
            </a:r>
            <a:r>
              <a:rPr lang="en-US" sz="1800" b="0" i="0" u="sng" dirty="0">
                <a:solidFill>
                  <a:schemeClr val="bg1"/>
                </a:solidFill>
                <a:effectLst/>
                <a:latin typeface="Lato" panose="020F0502020204030203" pitchFamily="34" charset="0"/>
                <a:ea typeface="Lato" panose="020F0502020204030203" pitchFamily="34" charset="0"/>
                <a:cs typeface="Lato" panose="020F0502020204030203" pitchFamily="34" charset="0"/>
              </a:rPr>
              <a:t>visible</a:t>
            </a: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layer of the one above</a:t>
            </a:r>
          </a:p>
          <a:p>
            <a:pPr marL="285750" lvl="0" indent="-285750">
              <a:lnSpc>
                <a:spcPct val="200000"/>
              </a:lnSpc>
              <a:buFont typeface="Arial" panose="020B0604020202020204" pitchFamily="34" charset="0"/>
              <a:buChar char="•"/>
            </a:pP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Greedy </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Pre- training – 2 layers at a time – RBMs.</a:t>
            </a:r>
          </a:p>
          <a:p>
            <a:pPr marL="285750" lvl="0" indent="-285750">
              <a:lnSpc>
                <a:spcPct val="200000"/>
              </a:lnSpc>
              <a:buFont typeface="Arial" panose="020B0604020202020204" pitchFamily="34" charset="0"/>
              <a:buChar char="•"/>
            </a:pPr>
            <a:r>
              <a:rPr lang="en-US" sz="1800" b="0" i="0" dirty="0">
                <a:solidFill>
                  <a:schemeClr val="tx2"/>
                </a:solidFill>
                <a:effectLst/>
                <a:latin typeface="Lato" panose="020F0502020204030203" pitchFamily="34" charset="0"/>
                <a:ea typeface="Lato" panose="020F0502020204030203" pitchFamily="34" charset="0"/>
                <a:cs typeface="Lato" panose="020F0502020204030203" pitchFamily="34" charset="0"/>
              </a:rPr>
              <a:t>Fine tuning </a:t>
            </a: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now can detect inherent patterns</a:t>
            </a:r>
          </a:p>
          <a:p>
            <a:pPr marL="285750" lvl="0" indent="-285750">
              <a:lnSpc>
                <a:spcPct val="200000"/>
              </a:lnSpc>
              <a:buFont typeface="Arial" panose="020B0604020202020204" pitchFamily="34" charset="0"/>
              <a:buChar char="•"/>
            </a:pP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Now need labels for naming patterns ==&gt; </a:t>
            </a:r>
            <a:b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br>
            <a:r>
              <a:rPr lang="en-US" sz="1800" b="0" i="0" dirty="0">
                <a:solidFill>
                  <a:schemeClr val="tx2"/>
                </a:solidFill>
                <a:effectLst/>
                <a:latin typeface="Lato" panose="020F0502020204030203" pitchFamily="34" charset="0"/>
                <a:ea typeface="Lato" panose="020F0502020204030203" pitchFamily="34" charset="0"/>
                <a:cs typeface="Lato" panose="020F0502020204030203" pitchFamily="34" charset="0"/>
              </a:rPr>
              <a:t>supervised</a:t>
            </a:r>
            <a:endParaRPr sz="1800" dirty="0">
              <a:solidFill>
                <a:schemeClr val="tx2"/>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352623" y="1154244"/>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Deep belief network</a:t>
            </a:r>
            <a:r>
              <a:rPr lang="en-IL" sz="2400" dirty="0"/>
              <a:t> </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a:extLst>
              <a:ext uri="{FF2B5EF4-FFF2-40B4-BE49-F238E27FC236}">
                <a16:creationId xmlns:a16="http://schemas.microsoft.com/office/drawing/2014/main" id="{D9977E7B-67DB-47B1-A48D-B78D3F328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0" y="2080825"/>
            <a:ext cx="3121594" cy="2969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993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2" name="Google Shape;322;p40"/>
          <p:cNvSpPr/>
          <p:nvPr/>
        </p:nvSpPr>
        <p:spPr>
          <a:xfrm>
            <a:off x="8352623" y="1154244"/>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Deep belief network</a:t>
            </a:r>
            <a:r>
              <a:rPr lang="en-IL" sz="2400" dirty="0"/>
              <a:t> </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 name="מציין מיקום טקסט 3">
            <a:extLst>
              <a:ext uri="{FF2B5EF4-FFF2-40B4-BE49-F238E27FC236}">
                <a16:creationId xmlns:a16="http://schemas.microsoft.com/office/drawing/2014/main" id="{4B6938F8-140F-4258-BBB9-D4E0C7F077D5}"/>
              </a:ext>
            </a:extLst>
          </p:cNvPr>
          <p:cNvSpPr>
            <a:spLocks noGrp="1"/>
          </p:cNvSpPr>
          <p:nvPr>
            <p:ph type="body" idx="1"/>
          </p:nvPr>
        </p:nvSpPr>
        <p:spPr/>
        <p:txBody>
          <a:bodyPr/>
          <a:lstStyle/>
          <a:p>
            <a:pPr marL="495300" lvl="0" indent="-342900">
              <a:lnSpc>
                <a:spcPct val="20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Used by Google for image recognition problem</a:t>
            </a:r>
          </a:p>
          <a:p>
            <a:pPr marL="495300" lvl="0" indent="-342900">
              <a:lnSpc>
                <a:spcPct val="20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An alternative for the backpropagation </a:t>
            </a:r>
          </a:p>
          <a:p>
            <a:pPr marL="495300" lvl="0" indent="-342900">
              <a:lnSpc>
                <a:spcPct val="200000"/>
              </a:lnSpc>
              <a:buFont typeface="Arial" panose="020B0604020202020204" pitchFamily="34" charset="0"/>
              <a:buChar cha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A solution to the vanishing gradient problem </a:t>
            </a:r>
          </a:p>
          <a:p>
            <a:pPr marL="152400" indent="0">
              <a:buNone/>
            </a:pPr>
            <a:endParaRPr lang="he-IL" dirty="0">
              <a:latin typeface="Lato" panose="020F0502020204030203" pitchFamily="34" charset="0"/>
              <a:ea typeface="Lato" panose="020F0502020204030203" pitchFamily="34" charset="0"/>
            </a:endParaRPr>
          </a:p>
        </p:txBody>
      </p:sp>
      <p:pic>
        <p:nvPicPr>
          <p:cNvPr id="6146" name="Picture 2" descr="Google's Object Recognition Tool, Google Lens, Now Available on iOS">
            <a:extLst>
              <a:ext uri="{FF2B5EF4-FFF2-40B4-BE49-F238E27FC236}">
                <a16:creationId xmlns:a16="http://schemas.microsoft.com/office/drawing/2014/main" id="{EEE2DE1E-E9A3-495D-A527-A7C8C01D3F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56" r="33667"/>
          <a:stretch/>
        </p:blipFill>
        <p:spPr bwMode="auto">
          <a:xfrm>
            <a:off x="6651138" y="1849120"/>
            <a:ext cx="1948973" cy="31216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haun The Sheep Movie Ok GIF">
            <a:extLst>
              <a:ext uri="{FF2B5EF4-FFF2-40B4-BE49-F238E27FC236}">
                <a16:creationId xmlns:a16="http://schemas.microsoft.com/office/drawing/2014/main" id="{A891B37F-959D-4ACC-91F3-295A1BEA1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0046" y="3056908"/>
            <a:ext cx="2372360" cy="186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1348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815806" y="1248168"/>
            <a:ext cx="7704000" cy="371825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2300" dirty="0">
                <a:solidFill>
                  <a:schemeClr val="bg1"/>
                </a:solidFill>
                <a:latin typeface="Lato" panose="020F0502020204030203" pitchFamily="34" charset="0"/>
                <a:ea typeface="Lato" panose="020F0502020204030203" pitchFamily="34" charset="0"/>
                <a:cs typeface="Lato" panose="020F0502020204030203" pitchFamily="34" charset="0"/>
              </a:rPr>
              <a:t>Benefits</a:t>
            </a:r>
          </a:p>
          <a:p>
            <a:pPr marL="285750" lvl="0" indent="-285750">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742950" lvl="1" indent="-285750">
              <a:lnSpc>
                <a:spcPct val="150000"/>
              </a:lnSpc>
              <a:buFont typeface="Arial" panose="020B0604020202020204" pitchFamily="34" charset="0"/>
              <a:buChar char="•"/>
            </a:pPr>
            <a:r>
              <a:rPr lang="en-US" sz="2450" dirty="0">
                <a:solidFill>
                  <a:schemeClr val="bg1"/>
                </a:solidFill>
                <a:latin typeface="Lato" panose="020F0502020204030203" pitchFamily="34" charset="0"/>
                <a:ea typeface="Lato" panose="020F0502020204030203" pitchFamily="34" charset="0"/>
                <a:cs typeface="Lato" panose="020F0502020204030203" pitchFamily="34" charset="0"/>
              </a:rPr>
              <a:t>Small labeled data set</a:t>
            </a:r>
          </a:p>
          <a:p>
            <a:pPr marL="742950" lvl="1" indent="-285750">
              <a:lnSpc>
                <a:spcPct val="150000"/>
              </a:lnSpc>
              <a:buFont typeface="Arial" panose="020B0604020202020204" pitchFamily="34" charset="0"/>
              <a:buChar char="•"/>
            </a:pPr>
            <a:r>
              <a:rPr lang="en-US" sz="2450" dirty="0">
                <a:solidFill>
                  <a:schemeClr val="bg1"/>
                </a:solidFill>
                <a:latin typeface="Lato" panose="020F0502020204030203" pitchFamily="34" charset="0"/>
                <a:ea typeface="Lato" panose="020F0502020204030203" pitchFamily="34" charset="0"/>
                <a:cs typeface="Lato" panose="020F0502020204030203" pitchFamily="34" charset="0"/>
              </a:rPr>
              <a:t>Training time </a:t>
            </a:r>
          </a:p>
          <a:p>
            <a:pPr marL="742950" lvl="1" indent="-285750">
              <a:lnSpc>
                <a:spcPct val="150000"/>
              </a:lnSpc>
              <a:buFont typeface="Arial" panose="020B0604020202020204" pitchFamily="34" charset="0"/>
              <a:buChar char="•"/>
            </a:pPr>
            <a:r>
              <a:rPr lang="en-US" sz="2450" dirty="0">
                <a:solidFill>
                  <a:schemeClr val="bg1"/>
                </a:solidFill>
                <a:latin typeface="Lato" panose="020F0502020204030203" pitchFamily="34" charset="0"/>
                <a:ea typeface="Lato" panose="020F0502020204030203" pitchFamily="34" charset="0"/>
                <a:cs typeface="Lato" panose="020F0502020204030203" pitchFamily="34" charset="0"/>
              </a:rPr>
              <a:t>Accuracy </a:t>
            </a:r>
            <a:endParaRPr sz="245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352623" y="1154244"/>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lvl="0"/>
            <a:r>
              <a:rPr lang="en-US" b="1" u="sng" dirty="0"/>
              <a:t>Deep belief network</a:t>
            </a:r>
            <a:r>
              <a:rPr lang="en-IL" sz="2400" dirty="0"/>
              <a:t> </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תמונה 4">
            <a:extLst>
              <a:ext uri="{FF2B5EF4-FFF2-40B4-BE49-F238E27FC236}">
                <a16:creationId xmlns:a16="http://schemas.microsoft.com/office/drawing/2014/main" id="{58793693-B929-4348-B0A7-316F41D04DA4}"/>
              </a:ext>
            </a:extLst>
          </p:cNvPr>
          <p:cNvPicPr>
            <a:picLocks noChangeAspect="1"/>
          </p:cNvPicPr>
          <p:nvPr/>
        </p:nvPicPr>
        <p:blipFill>
          <a:blip r:embed="rId3"/>
          <a:stretch>
            <a:fillRect/>
          </a:stretch>
        </p:blipFill>
        <p:spPr>
          <a:xfrm>
            <a:off x="7596942" y="1915474"/>
            <a:ext cx="1251014" cy="1485976"/>
          </a:xfrm>
          <a:prstGeom prst="rect">
            <a:avLst/>
          </a:prstGeom>
        </p:spPr>
      </p:pic>
      <p:pic>
        <p:nvPicPr>
          <p:cNvPr id="7" name="תמונה 6">
            <a:extLst>
              <a:ext uri="{FF2B5EF4-FFF2-40B4-BE49-F238E27FC236}">
                <a16:creationId xmlns:a16="http://schemas.microsoft.com/office/drawing/2014/main" id="{779AC955-49F0-41ED-8443-6E9705ECF614}"/>
              </a:ext>
            </a:extLst>
          </p:cNvPr>
          <p:cNvPicPr>
            <a:picLocks noChangeAspect="1"/>
          </p:cNvPicPr>
          <p:nvPr/>
        </p:nvPicPr>
        <p:blipFill>
          <a:blip r:embed="rId4"/>
          <a:stretch>
            <a:fillRect/>
          </a:stretch>
        </p:blipFill>
        <p:spPr>
          <a:xfrm>
            <a:off x="6114197" y="2658462"/>
            <a:ext cx="1251014" cy="1884058"/>
          </a:xfrm>
          <a:prstGeom prst="rect">
            <a:avLst/>
          </a:prstGeom>
        </p:spPr>
      </p:pic>
    </p:spTree>
    <p:extLst>
      <p:ext uri="{BB962C8B-B14F-4D97-AF65-F5344CB8AC3E}">
        <p14:creationId xmlns:p14="http://schemas.microsoft.com/office/powerpoint/2010/main" val="4076844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8"/>
            <a:ext cx="6860426" cy="778994"/>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360875"/>
            <a:ext cx="6860426" cy="7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b="1" i="0" u="none" strike="noStrike" baseline="0" dirty="0">
                <a:latin typeface="Franklin Gothic Demi" panose="020B0703020102020204" pitchFamily="34" charset="0"/>
              </a:rPr>
              <a:t>Recurrent neural network</a:t>
            </a:r>
            <a:endParaRPr sz="4400"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3</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1192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038174"/>
            <a:ext cx="7704000" cy="3456000"/>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The models that we've seen so far cannot process data that comes in a sequence.</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This model specialized in it - audio, text..</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Talk recognition, languages </a:t>
            </a:r>
            <a:b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b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translations, stocks prediction.</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Even image recognition to describe </a:t>
            </a:r>
          </a:p>
          <a:p>
            <a:pPr marL="0" lvl="0" indent="0" rtl="0">
              <a:lnSpc>
                <a:spcPct val="150000"/>
              </a:lnSpc>
              <a:spcBef>
                <a:spcPts val="0"/>
              </a:spcBef>
              <a:spcAft>
                <a:spcPts val="0"/>
              </a:spcAft>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the content in it</a:t>
            </a:r>
            <a:endParaRPr sz="1800" dirty="0">
              <a:solidFill>
                <a:schemeClr val="lt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14" name="אובייקט 13">
            <a:extLst>
              <a:ext uri="{FF2B5EF4-FFF2-40B4-BE49-F238E27FC236}">
                <a16:creationId xmlns:a16="http://schemas.microsoft.com/office/drawing/2014/main" id="{71B4170C-4D67-4322-99F0-3C3E41B690D2}"/>
              </a:ext>
            </a:extLst>
          </p:cNvPr>
          <p:cNvGraphicFramePr>
            <a:graphicFrameLocks noChangeAspect="1"/>
          </p:cNvGraphicFramePr>
          <p:nvPr>
            <p:extLst>
              <p:ext uri="{D42A27DB-BD31-4B8C-83A1-F6EECF244321}">
                <p14:modId xmlns:p14="http://schemas.microsoft.com/office/powerpoint/2010/main" val="1061717377"/>
              </p:ext>
            </p:extLst>
          </p:nvPr>
        </p:nvGraphicFramePr>
        <p:xfrm>
          <a:off x="4758659" y="2875280"/>
          <a:ext cx="4271395" cy="2155933"/>
        </p:xfrm>
        <a:graphic>
          <a:graphicData uri="http://schemas.openxmlformats.org/presentationml/2006/ole">
            <mc:AlternateContent xmlns:mc="http://schemas.openxmlformats.org/markup-compatibility/2006">
              <mc:Choice xmlns:v="urn:schemas-microsoft-com:vml" Requires="v">
                <p:oleObj spid="_x0000_s4144" name="Bitmap Image" r:id="rId4" imgW="7372440" imgH="3720960" progId="Paint.Picture">
                  <p:embed/>
                </p:oleObj>
              </mc:Choice>
              <mc:Fallback>
                <p:oleObj name="Bitmap Image" r:id="rId4" imgW="7372440" imgH="3720960" progId="Paint.Picture">
                  <p:embed/>
                  <p:pic>
                    <p:nvPicPr>
                      <p:cNvPr id="16" name="אובייקט 15">
                        <a:extLst>
                          <a:ext uri="{FF2B5EF4-FFF2-40B4-BE49-F238E27FC236}">
                            <a16:creationId xmlns:a16="http://schemas.microsoft.com/office/drawing/2014/main" id="{3DDFBCA0-1192-492C-8E7E-DF232EBCCE9A}"/>
                          </a:ext>
                        </a:extLst>
                      </p:cNvPr>
                      <p:cNvPicPr/>
                      <p:nvPr/>
                    </p:nvPicPr>
                    <p:blipFill>
                      <a:blip r:embed="rId5"/>
                      <a:stretch>
                        <a:fillRect/>
                      </a:stretch>
                    </p:blipFill>
                    <p:spPr>
                      <a:xfrm>
                        <a:off x="4758659" y="2875280"/>
                        <a:ext cx="4271395" cy="2155933"/>
                      </a:xfrm>
                      <a:prstGeom prst="rect">
                        <a:avLst/>
                      </a:prstGeom>
                    </p:spPr>
                  </p:pic>
                </p:oleObj>
              </mc:Fallback>
            </mc:AlternateContent>
          </a:graphicData>
        </a:graphic>
      </p:graphicFrame>
      <p:sp>
        <p:nvSpPr>
          <p:cNvPr id="15" name="מלבן 14">
            <a:extLst>
              <a:ext uri="{FF2B5EF4-FFF2-40B4-BE49-F238E27FC236}">
                <a16:creationId xmlns:a16="http://schemas.microsoft.com/office/drawing/2014/main" id="{28668A25-89AE-438D-AC32-7FA6890DEC4C}"/>
              </a:ext>
            </a:extLst>
          </p:cNvPr>
          <p:cNvSpPr/>
          <p:nvPr/>
        </p:nvSpPr>
        <p:spPr>
          <a:xfrm>
            <a:off x="7848597" y="3327944"/>
            <a:ext cx="1150805" cy="582141"/>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94903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8658" y="1152475"/>
            <a:ext cx="8927690" cy="371825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endParaRPr lang="en-US" dirty="0">
              <a:solidFill>
                <a:schemeClr val="bg1"/>
              </a:solidFill>
              <a:latin typeface="+mj-lt"/>
            </a:endParaRPr>
          </a:p>
          <a:p>
            <a:pPr marL="152400" indent="0" algn="l">
              <a:buNone/>
            </a:pPr>
            <a:r>
              <a:rPr lang="en-US" sz="2400" b="0" i="0" dirty="0">
                <a:solidFill>
                  <a:schemeClr val="bg1"/>
                </a:solidFill>
                <a:effectLst/>
                <a:latin typeface="Arial" panose="020B0604020202020204" pitchFamily="34" charset="0"/>
              </a:rPr>
              <a:t>We discuss:</a:t>
            </a:r>
          </a:p>
          <a:p>
            <a:pPr marL="152400" indent="0" algn="l">
              <a:buNone/>
            </a:pPr>
            <a:endParaRPr lang="en-US" sz="2400" b="0" i="0" dirty="0">
              <a:solidFill>
                <a:schemeClr val="bg1"/>
              </a:solidFill>
              <a:effectLst/>
              <a:latin typeface="Arial" panose="020B0604020202020204" pitchFamily="34" charset="0"/>
            </a:endParaRPr>
          </a:p>
          <a:p>
            <a:pPr marL="152400" indent="0" algn="l">
              <a:buNone/>
            </a:pPr>
            <a:r>
              <a:rPr lang="en-US" sz="2400" b="0" i="0" dirty="0">
                <a:solidFill>
                  <a:schemeClr val="bg1"/>
                </a:solidFill>
                <a:effectLst/>
                <a:latin typeface="Arial" panose="020B0604020202020204" pitchFamily="34" charset="0"/>
              </a:rPr>
              <a:t>	 </a:t>
            </a:r>
            <a:r>
              <a:rPr lang="en-US" sz="2000" b="0" i="0" dirty="0">
                <a:solidFill>
                  <a:schemeClr val="bg1"/>
                </a:solidFill>
                <a:effectLst/>
                <a:latin typeface="Arial" panose="020B0604020202020204" pitchFamily="34" charset="0"/>
              </a:rPr>
              <a:t>- </a:t>
            </a:r>
            <a:r>
              <a:rPr lang="en-US" sz="2400" b="0" i="0" dirty="0">
                <a:solidFill>
                  <a:schemeClr val="bg1"/>
                </a:solidFill>
                <a:effectLst/>
                <a:latin typeface="Arial" panose="020B0604020202020204" pitchFamily="34" charset="0"/>
              </a:rPr>
              <a:t>4 Models for Deep Learning with Neural Networks</a:t>
            </a:r>
          </a:p>
          <a:p>
            <a:pPr marL="152400" indent="0" algn="l">
              <a:buNone/>
            </a:pPr>
            <a:r>
              <a:rPr lang="en-US" sz="2400" b="0" i="0" dirty="0">
                <a:solidFill>
                  <a:schemeClr val="bg1"/>
                </a:solidFill>
                <a:effectLst/>
                <a:latin typeface="Arial" panose="020B0604020202020204" pitchFamily="34" charset="0"/>
              </a:rPr>
              <a:t>	 - 4 Problems in Big Data Analysis applying these models</a:t>
            </a:r>
          </a:p>
          <a:p>
            <a:pPr marL="0" lvl="0" indent="0">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285750" lvl="0" indent="-285750">
              <a:buFont typeface="Arial" panose="020B0604020202020204" pitchFamily="34" charset="0"/>
              <a:buChar char="•"/>
            </a:pPr>
            <a:r>
              <a:rPr lang="en-US" sz="2400" b="0" i="0" dirty="0">
                <a:solidFill>
                  <a:schemeClr val="bg1"/>
                </a:solidFill>
                <a:effectLst/>
                <a:latin typeface="Arial" panose="020B0604020202020204" pitchFamily="34" charset="0"/>
              </a:rPr>
              <a:t>first: some important concepts</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Introduction </a:t>
            </a:r>
            <a:endParaRPr dirty="0"/>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49498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321;p40">
            <a:extLst>
              <a:ext uri="{FF2B5EF4-FFF2-40B4-BE49-F238E27FC236}">
                <a16:creationId xmlns:a16="http://schemas.microsoft.com/office/drawing/2014/main" id="{4E583960-E1C8-42F8-B0D1-20B4E07FE177}"/>
              </a:ext>
            </a:extLst>
          </p:cNvPr>
          <p:cNvSpPr txBox="1">
            <a:spLocks/>
          </p:cNvSpPr>
          <p:nvPr/>
        </p:nvSpPr>
        <p:spPr>
          <a:xfrm>
            <a:off x="373491" y="437350"/>
            <a:ext cx="7704000" cy="3456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lnSpc>
                <a:spcPct val="150000"/>
              </a:lnSpc>
              <a:buClr>
                <a:srgbClr val="FFC000"/>
              </a:buClr>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RNN structure</a:t>
            </a: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Activation function - Uses Sigmoid, Than, Relu…</a:t>
            </a:r>
          </a:p>
          <a:p>
            <a:pPr marL="285750" indent="-285750">
              <a:lnSpc>
                <a:spcPct val="150000"/>
              </a:lnSpc>
              <a:buClr>
                <a:srgbClr val="FFC000"/>
              </a:buClr>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Loss function  </a:t>
            </a:r>
          </a:p>
        </p:txBody>
      </p:sp>
      <p:pic>
        <p:nvPicPr>
          <p:cNvPr id="6" name="תמונה 5">
            <a:extLst>
              <a:ext uri="{FF2B5EF4-FFF2-40B4-BE49-F238E27FC236}">
                <a16:creationId xmlns:a16="http://schemas.microsoft.com/office/drawing/2014/main" id="{CDB4622B-3E83-4CCC-91FD-2F4D7FBA827C}"/>
              </a:ext>
            </a:extLst>
          </p:cNvPr>
          <p:cNvPicPr>
            <a:picLocks noChangeAspect="1"/>
          </p:cNvPicPr>
          <p:nvPr/>
        </p:nvPicPr>
        <p:blipFill>
          <a:blip r:embed="rId3"/>
          <a:stretch>
            <a:fillRect/>
          </a:stretch>
        </p:blipFill>
        <p:spPr>
          <a:xfrm>
            <a:off x="421646" y="991464"/>
            <a:ext cx="5522106" cy="2184873"/>
          </a:xfrm>
          <a:prstGeom prst="rect">
            <a:avLst/>
          </a:prstGeom>
        </p:spPr>
      </p:pic>
      <p:pic>
        <p:nvPicPr>
          <p:cNvPr id="7" name="תמונה 6">
            <a:extLst>
              <a:ext uri="{FF2B5EF4-FFF2-40B4-BE49-F238E27FC236}">
                <a16:creationId xmlns:a16="http://schemas.microsoft.com/office/drawing/2014/main" id="{BEB62AF8-552D-475A-9590-0AF0AB091643}"/>
              </a:ext>
            </a:extLst>
          </p:cNvPr>
          <p:cNvPicPr>
            <a:picLocks noChangeAspect="1"/>
          </p:cNvPicPr>
          <p:nvPr/>
        </p:nvPicPr>
        <p:blipFill>
          <a:blip r:embed="rId4"/>
          <a:stretch>
            <a:fillRect/>
          </a:stretch>
        </p:blipFill>
        <p:spPr>
          <a:xfrm>
            <a:off x="527495" y="4302760"/>
            <a:ext cx="2241665" cy="660434"/>
          </a:xfrm>
          <a:prstGeom prst="rect">
            <a:avLst/>
          </a:prstGeom>
          <a:ln>
            <a:solidFill>
              <a:schemeClr val="tx2">
                <a:lumMod val="75000"/>
              </a:schemeClr>
            </a:solidFill>
          </a:ln>
        </p:spPr>
      </p:pic>
    </p:spTree>
    <p:extLst>
      <p:ext uri="{BB962C8B-B14F-4D97-AF65-F5344CB8AC3E}">
        <p14:creationId xmlns:p14="http://schemas.microsoft.com/office/powerpoint/2010/main" val="895623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NN that are good at modeling Sequence data</a:t>
            </a:r>
          </a:p>
          <a:p>
            <a:pPr marL="285750" lvl="0" indent="-285750" algn="l" rtl="0">
              <a:lnSpc>
                <a:spcPct val="150000"/>
              </a:lnSpc>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The data gets in the RNNs in chunks</a:t>
            </a:r>
          </a:p>
          <a:p>
            <a:pPr marL="285750" lvl="0" indent="-285750" algn="l" rtl="0">
              <a:lnSpc>
                <a:spcPct val="150000"/>
              </a:lnSpc>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ctr" rtl="0">
              <a:lnSpc>
                <a:spcPct val="150000"/>
              </a:lnSpc>
              <a:spcBef>
                <a:spcPts val="0"/>
              </a:spcBef>
              <a:spcAft>
                <a:spcPts val="0"/>
              </a:spcAft>
              <a:buFont typeface="Arial" panose="020B0604020202020204" pitchFamily="34" charset="0"/>
              <a:buChar char="•"/>
            </a:pPr>
            <a:endParaRPr sz="1800" b="1"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 name="תמונה 4">
            <a:extLst>
              <a:ext uri="{FF2B5EF4-FFF2-40B4-BE49-F238E27FC236}">
                <a16:creationId xmlns:a16="http://schemas.microsoft.com/office/drawing/2014/main" id="{71F2F2B3-BD46-4F7B-B437-D45A01DD8D7C}"/>
              </a:ext>
            </a:extLst>
          </p:cNvPr>
          <p:cNvPicPr>
            <a:picLocks noChangeAspect="1"/>
          </p:cNvPicPr>
          <p:nvPr/>
        </p:nvPicPr>
        <p:blipFill>
          <a:blip r:embed="rId3"/>
          <a:stretch>
            <a:fillRect/>
          </a:stretch>
        </p:blipFill>
        <p:spPr>
          <a:xfrm>
            <a:off x="234479" y="3506221"/>
            <a:ext cx="4903589" cy="1479604"/>
          </a:xfrm>
          <a:prstGeom prst="rect">
            <a:avLst/>
          </a:prstGeom>
        </p:spPr>
      </p:pic>
      <p:pic>
        <p:nvPicPr>
          <p:cNvPr id="7" name="תמונה 6">
            <a:extLst>
              <a:ext uri="{FF2B5EF4-FFF2-40B4-BE49-F238E27FC236}">
                <a16:creationId xmlns:a16="http://schemas.microsoft.com/office/drawing/2014/main" id="{3DA3058F-7509-4D75-9B25-6331E73D1523}"/>
              </a:ext>
            </a:extLst>
          </p:cNvPr>
          <p:cNvPicPr>
            <a:picLocks noChangeAspect="1"/>
          </p:cNvPicPr>
          <p:nvPr/>
        </p:nvPicPr>
        <p:blipFill>
          <a:blip r:embed="rId4"/>
          <a:stretch>
            <a:fillRect/>
          </a:stretch>
        </p:blipFill>
        <p:spPr>
          <a:xfrm>
            <a:off x="234479" y="3506221"/>
            <a:ext cx="4903589" cy="1519867"/>
          </a:xfrm>
          <a:prstGeom prst="rect">
            <a:avLst/>
          </a:prstGeom>
        </p:spPr>
      </p:pic>
      <p:pic>
        <p:nvPicPr>
          <p:cNvPr id="9" name="תמונה 8">
            <a:extLst>
              <a:ext uri="{FF2B5EF4-FFF2-40B4-BE49-F238E27FC236}">
                <a16:creationId xmlns:a16="http://schemas.microsoft.com/office/drawing/2014/main" id="{C14924FE-0B08-418C-A3AF-B22D16912D70}"/>
              </a:ext>
            </a:extLst>
          </p:cNvPr>
          <p:cNvPicPr>
            <a:picLocks noChangeAspect="1"/>
          </p:cNvPicPr>
          <p:nvPr/>
        </p:nvPicPr>
        <p:blipFill>
          <a:blip r:embed="rId5"/>
          <a:stretch>
            <a:fillRect/>
          </a:stretch>
        </p:blipFill>
        <p:spPr>
          <a:xfrm>
            <a:off x="234479" y="3506221"/>
            <a:ext cx="6644999" cy="1519867"/>
          </a:xfrm>
          <a:prstGeom prst="rect">
            <a:avLst/>
          </a:prstGeom>
        </p:spPr>
      </p:pic>
      <p:pic>
        <p:nvPicPr>
          <p:cNvPr id="11" name="תמונה 10">
            <a:extLst>
              <a:ext uri="{FF2B5EF4-FFF2-40B4-BE49-F238E27FC236}">
                <a16:creationId xmlns:a16="http://schemas.microsoft.com/office/drawing/2014/main" id="{B9D28424-9DB9-40B7-A9EF-73F77608BD05}"/>
              </a:ext>
            </a:extLst>
          </p:cNvPr>
          <p:cNvPicPr>
            <a:picLocks noChangeAspect="1"/>
          </p:cNvPicPr>
          <p:nvPr/>
        </p:nvPicPr>
        <p:blipFill>
          <a:blip r:embed="rId6"/>
          <a:stretch>
            <a:fillRect/>
          </a:stretch>
        </p:blipFill>
        <p:spPr>
          <a:xfrm>
            <a:off x="815806" y="3506221"/>
            <a:ext cx="5433153" cy="1479426"/>
          </a:xfrm>
          <a:prstGeom prst="rect">
            <a:avLst/>
          </a:prstGeom>
        </p:spPr>
      </p:pic>
      <p:pic>
        <p:nvPicPr>
          <p:cNvPr id="13" name="תמונה 12">
            <a:extLst>
              <a:ext uri="{FF2B5EF4-FFF2-40B4-BE49-F238E27FC236}">
                <a16:creationId xmlns:a16="http://schemas.microsoft.com/office/drawing/2014/main" id="{A7C957A9-5801-4152-AF8C-5A9FAD20CCEA}"/>
              </a:ext>
            </a:extLst>
          </p:cNvPr>
          <p:cNvPicPr>
            <a:picLocks noChangeAspect="1"/>
          </p:cNvPicPr>
          <p:nvPr/>
        </p:nvPicPr>
        <p:blipFill>
          <a:blip r:embed="rId7"/>
          <a:stretch>
            <a:fillRect/>
          </a:stretch>
        </p:blipFill>
        <p:spPr>
          <a:xfrm>
            <a:off x="234479" y="3506044"/>
            <a:ext cx="6784159" cy="1520134"/>
          </a:xfrm>
          <a:prstGeom prst="rect">
            <a:avLst/>
          </a:prstGeom>
        </p:spPr>
      </p:pic>
    </p:spTree>
    <p:extLst>
      <p:ext uri="{BB962C8B-B14F-4D97-AF65-F5344CB8AC3E}">
        <p14:creationId xmlns:p14="http://schemas.microsoft.com/office/powerpoint/2010/main" val="2158024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en-US" sz="2400" b="1" dirty="0">
                <a:solidFill>
                  <a:schemeClr val="lt1"/>
                </a:solidFill>
              </a:rPr>
              <a:t>Sequential memory</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Let's have an example to understand this concept: </a:t>
            </a:r>
          </a:p>
          <a:p>
            <a:pPr marL="285750" lvl="0" indent="-285750" rtl="0">
              <a:lnSpc>
                <a:spcPct val="150000"/>
              </a:lnSpc>
              <a:spcBef>
                <a:spcPts val="0"/>
              </a:spcBef>
              <a:spcAft>
                <a:spcPts val="0"/>
              </a:spcAft>
              <a:buFont typeface="Arial" panose="020B0604020202020204" pitchFamily="34" charset="0"/>
              <a:buChar char="•"/>
            </a:pPr>
            <a:endParaRPr lang="en-US" sz="1800" dirty="0">
              <a:solidFill>
                <a:schemeClr val="lt1"/>
              </a:solidFill>
            </a:endParaRP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So.. We learn the ABC as a sequence</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This concepts helps our brain to recognize sequence patterns </a:t>
            </a:r>
            <a:endParaRPr sz="18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074" name="Picture 2" descr="alphabet GIF by Olle Engstrom">
            <a:extLst>
              <a:ext uri="{FF2B5EF4-FFF2-40B4-BE49-F238E27FC236}">
                <a16:creationId xmlns:a16="http://schemas.microsoft.com/office/drawing/2014/main" id="{713F163D-FBF7-4DD4-A300-D410FD720E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3762" y="3426941"/>
            <a:ext cx="2165244" cy="1623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68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401677" y="1090160"/>
            <a:ext cx="7704000" cy="3456000"/>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en-US" sz="1800" b="1" dirty="0">
                <a:solidFill>
                  <a:schemeClr val="lt1"/>
                </a:solidFill>
              </a:rPr>
              <a:t>Structure</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In RNN there’s a looping mechanism that allows data to </a:t>
            </a:r>
            <a:br>
              <a:rPr lang="en-US" sz="1800" dirty="0">
                <a:solidFill>
                  <a:schemeClr val="lt1"/>
                </a:solidFill>
              </a:rPr>
            </a:br>
            <a:r>
              <a:rPr lang="en-US" sz="1800" dirty="0">
                <a:solidFill>
                  <a:schemeClr val="lt1"/>
                </a:solidFill>
              </a:rPr>
              <a:t>flow from one step to the next</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chatbot example – </a:t>
            </a:r>
            <a:r>
              <a:rPr lang="en-US" sz="1600" dirty="0">
                <a:solidFill>
                  <a:schemeClr val="lt1"/>
                </a:solidFill>
              </a:rPr>
              <a:t>classify intentions from the user’s text </a:t>
            </a:r>
          </a:p>
          <a:p>
            <a:pPr marL="285750" lvl="0" indent="-285750" rtl="0">
              <a:lnSpc>
                <a:spcPct val="150000"/>
              </a:lnSpc>
              <a:spcBef>
                <a:spcPts val="0"/>
              </a:spcBef>
              <a:spcAft>
                <a:spcPts val="0"/>
              </a:spcAft>
              <a:buFont typeface="Arial" panose="020B0604020202020204" pitchFamily="34" charset="0"/>
              <a:buChar char="•"/>
            </a:pPr>
            <a:r>
              <a:rPr lang="en-US" sz="1600" dirty="0">
                <a:solidFill>
                  <a:schemeClr val="lt1"/>
                </a:solidFill>
              </a:rPr>
              <a:t>Pass the output to the feed-forward layer to classify the intent</a:t>
            </a:r>
            <a:endParaRPr sz="18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D87818A3-F199-46ED-9316-60FB63AB731F}"/>
              </a:ext>
            </a:extLst>
          </p:cNvPr>
          <p:cNvPicPr>
            <a:picLocks noChangeAspect="1"/>
          </p:cNvPicPr>
          <p:nvPr/>
        </p:nvPicPr>
        <p:blipFill>
          <a:blip r:embed="rId3"/>
          <a:stretch>
            <a:fillRect/>
          </a:stretch>
        </p:blipFill>
        <p:spPr>
          <a:xfrm>
            <a:off x="8222449" y="1152475"/>
            <a:ext cx="882695" cy="2622685"/>
          </a:xfrm>
          <a:prstGeom prst="rect">
            <a:avLst/>
          </a:prstGeom>
        </p:spPr>
      </p:pic>
      <p:pic>
        <p:nvPicPr>
          <p:cNvPr id="5" name="תמונה 4">
            <a:extLst>
              <a:ext uri="{FF2B5EF4-FFF2-40B4-BE49-F238E27FC236}">
                <a16:creationId xmlns:a16="http://schemas.microsoft.com/office/drawing/2014/main" id="{ED8733F2-4676-4AC3-93B2-D8692803CBE3}"/>
              </a:ext>
            </a:extLst>
          </p:cNvPr>
          <p:cNvPicPr>
            <a:picLocks noChangeAspect="1"/>
          </p:cNvPicPr>
          <p:nvPr/>
        </p:nvPicPr>
        <p:blipFill>
          <a:blip r:embed="rId4"/>
          <a:stretch>
            <a:fillRect/>
          </a:stretch>
        </p:blipFill>
        <p:spPr>
          <a:xfrm>
            <a:off x="6646620" y="1152475"/>
            <a:ext cx="1459057" cy="2622685"/>
          </a:xfrm>
          <a:prstGeom prst="rect">
            <a:avLst/>
          </a:prstGeom>
        </p:spPr>
      </p:pic>
      <p:sp>
        <p:nvSpPr>
          <p:cNvPr id="6" name="תיבת טקסט 5">
            <a:extLst>
              <a:ext uri="{FF2B5EF4-FFF2-40B4-BE49-F238E27FC236}">
                <a16:creationId xmlns:a16="http://schemas.microsoft.com/office/drawing/2014/main" id="{524656F1-EE02-42D2-A130-D8B08844089A}"/>
              </a:ext>
            </a:extLst>
          </p:cNvPr>
          <p:cNvSpPr txBox="1"/>
          <p:nvPr/>
        </p:nvSpPr>
        <p:spPr>
          <a:xfrm>
            <a:off x="8505460" y="3806215"/>
            <a:ext cx="599684" cy="215444"/>
          </a:xfrm>
          <a:prstGeom prst="rect">
            <a:avLst/>
          </a:prstGeom>
          <a:noFill/>
        </p:spPr>
        <p:txBody>
          <a:bodyPr wrap="square" rtlCol="1">
            <a:spAutoFit/>
          </a:bodyPr>
          <a:lstStyle/>
          <a:p>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NN</a:t>
            </a:r>
            <a:endParaRPr lang="he-IL" sz="800" dirty="0">
              <a:solidFill>
                <a:schemeClr val="bg1"/>
              </a:solidFill>
              <a:latin typeface="Lato" panose="020F0502020204030203" pitchFamily="34" charset="0"/>
              <a:ea typeface="Lato" panose="020F0502020204030203" pitchFamily="34" charset="0"/>
            </a:endParaRPr>
          </a:p>
        </p:txBody>
      </p:sp>
      <p:sp>
        <p:nvSpPr>
          <p:cNvPr id="20" name="תיבת טקסט 19">
            <a:extLst>
              <a:ext uri="{FF2B5EF4-FFF2-40B4-BE49-F238E27FC236}">
                <a16:creationId xmlns:a16="http://schemas.microsoft.com/office/drawing/2014/main" id="{E02DE26D-9F43-441E-A7BF-3C7F586A8D61}"/>
              </a:ext>
            </a:extLst>
          </p:cNvPr>
          <p:cNvSpPr txBox="1"/>
          <p:nvPr/>
        </p:nvSpPr>
        <p:spPr>
          <a:xfrm>
            <a:off x="7146682" y="3823738"/>
            <a:ext cx="599684" cy="215444"/>
          </a:xfrm>
          <a:prstGeom prst="rect">
            <a:avLst/>
          </a:prstGeom>
          <a:noFill/>
        </p:spPr>
        <p:txBody>
          <a:bodyPr wrap="square" rtlCol="1">
            <a:spAutoFit/>
          </a:bodyPr>
          <a:lstStyle/>
          <a:p>
            <a:r>
              <a:rPr lang="en-US" sz="800" dirty="0">
                <a:solidFill>
                  <a:schemeClr val="bg1"/>
                </a:solidFill>
                <a:latin typeface="Lato" panose="020F0502020204030203" pitchFamily="34" charset="0"/>
                <a:ea typeface="Lato" panose="020F0502020204030203" pitchFamily="34" charset="0"/>
                <a:cs typeface="Lato" panose="020F0502020204030203" pitchFamily="34" charset="0"/>
              </a:rPr>
              <a:t>RNN</a:t>
            </a:r>
            <a:endParaRPr lang="he-IL" sz="800" dirty="0">
              <a:solidFill>
                <a:schemeClr val="bg1"/>
              </a:solidFill>
              <a:latin typeface="Lato" panose="020F0502020204030203" pitchFamily="34" charset="0"/>
              <a:ea typeface="Lato" panose="020F0502020204030203" pitchFamily="34" charset="0"/>
            </a:endParaRPr>
          </a:p>
        </p:txBody>
      </p:sp>
      <p:pic>
        <p:nvPicPr>
          <p:cNvPr id="8" name="תמונה 7">
            <a:extLst>
              <a:ext uri="{FF2B5EF4-FFF2-40B4-BE49-F238E27FC236}">
                <a16:creationId xmlns:a16="http://schemas.microsoft.com/office/drawing/2014/main" id="{521186E3-B35D-448A-80BB-8E402E46ADAC}"/>
              </a:ext>
            </a:extLst>
          </p:cNvPr>
          <p:cNvPicPr>
            <a:picLocks noChangeAspect="1"/>
          </p:cNvPicPr>
          <p:nvPr/>
        </p:nvPicPr>
        <p:blipFill>
          <a:blip r:embed="rId5"/>
          <a:stretch>
            <a:fillRect/>
          </a:stretch>
        </p:blipFill>
        <p:spPr>
          <a:xfrm>
            <a:off x="7376148" y="1778420"/>
            <a:ext cx="630243" cy="145802"/>
          </a:xfrm>
          <a:prstGeom prst="rect">
            <a:avLst/>
          </a:prstGeom>
        </p:spPr>
      </p:pic>
      <p:pic>
        <p:nvPicPr>
          <p:cNvPr id="10" name="תמונה 9">
            <a:extLst>
              <a:ext uri="{FF2B5EF4-FFF2-40B4-BE49-F238E27FC236}">
                <a16:creationId xmlns:a16="http://schemas.microsoft.com/office/drawing/2014/main" id="{1A93B769-35F9-413F-9C01-8DF9AF49D919}"/>
              </a:ext>
            </a:extLst>
          </p:cNvPr>
          <p:cNvPicPr>
            <a:picLocks noChangeAspect="1"/>
          </p:cNvPicPr>
          <p:nvPr/>
        </p:nvPicPr>
        <p:blipFill>
          <a:blip r:embed="rId6"/>
          <a:stretch>
            <a:fillRect/>
          </a:stretch>
        </p:blipFill>
        <p:spPr>
          <a:xfrm>
            <a:off x="133623" y="3416554"/>
            <a:ext cx="3355662" cy="1654757"/>
          </a:xfrm>
          <a:prstGeom prst="rect">
            <a:avLst/>
          </a:prstGeom>
        </p:spPr>
      </p:pic>
      <p:cxnSp>
        <p:nvCxnSpPr>
          <p:cNvPr id="12" name="מחבר חץ ישר 11">
            <a:extLst>
              <a:ext uri="{FF2B5EF4-FFF2-40B4-BE49-F238E27FC236}">
                <a16:creationId xmlns:a16="http://schemas.microsoft.com/office/drawing/2014/main" id="{706F1F8E-D366-445F-BECB-4F5AC2BEDED4}"/>
              </a:ext>
            </a:extLst>
          </p:cNvPr>
          <p:cNvCxnSpPr>
            <a:cxnSpLocks/>
          </p:cNvCxnSpPr>
          <p:nvPr/>
        </p:nvCxnSpPr>
        <p:spPr>
          <a:xfrm>
            <a:off x="3633746" y="4243932"/>
            <a:ext cx="461176"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15" name="תמונה 14">
            <a:extLst>
              <a:ext uri="{FF2B5EF4-FFF2-40B4-BE49-F238E27FC236}">
                <a16:creationId xmlns:a16="http://schemas.microsoft.com/office/drawing/2014/main" id="{FB3C3DD8-4AC8-4A10-8B8F-7F36B26DAF37}"/>
              </a:ext>
            </a:extLst>
          </p:cNvPr>
          <p:cNvPicPr>
            <a:picLocks noChangeAspect="1"/>
          </p:cNvPicPr>
          <p:nvPr/>
        </p:nvPicPr>
        <p:blipFill>
          <a:blip r:embed="rId7"/>
          <a:stretch>
            <a:fillRect/>
          </a:stretch>
        </p:blipFill>
        <p:spPr>
          <a:xfrm>
            <a:off x="4170947" y="4130606"/>
            <a:ext cx="1551142" cy="226651"/>
          </a:xfrm>
          <a:prstGeom prst="rect">
            <a:avLst/>
          </a:prstGeom>
        </p:spPr>
      </p:pic>
    </p:spTree>
    <p:extLst>
      <p:ext uri="{BB962C8B-B14F-4D97-AF65-F5344CB8AC3E}">
        <p14:creationId xmlns:p14="http://schemas.microsoft.com/office/powerpoint/2010/main" val="1131684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123905" y="1078569"/>
            <a:ext cx="7704000" cy="3452856"/>
          </a:xfrm>
          <a:prstGeom prst="rect">
            <a:avLst/>
          </a:prstGeom>
        </p:spPr>
        <p:txBody>
          <a:bodyPr spcFirstLastPara="1" wrap="square" lIns="91425" tIns="91425" rIns="91425" bIns="91425" anchor="t" anchorCtr="0">
            <a:noAutofit/>
          </a:bodyPr>
          <a:lstStyle/>
          <a:p>
            <a:pPr marL="285750" lvl="0" indent="-285750" rtl="0">
              <a:lnSpc>
                <a:spcPct val="150000"/>
              </a:lnSpc>
              <a:spcBef>
                <a:spcPts val="0"/>
              </a:spcBef>
              <a:spcAft>
                <a:spcPts val="0"/>
              </a:spcAft>
              <a:buFont typeface="Arial" panose="020B0604020202020204" pitchFamily="34" charset="0"/>
              <a:buChar char="•"/>
            </a:pPr>
            <a:r>
              <a:rPr lang="en-US" sz="2000" b="1" dirty="0">
                <a:solidFill>
                  <a:schemeClr val="lt1"/>
                </a:solidFill>
              </a:rPr>
              <a:t>“Short term memory”</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In our bot example – </a:t>
            </a:r>
            <a:br>
              <a:rPr lang="en-US" sz="1800" dirty="0">
                <a:solidFill>
                  <a:schemeClr val="lt1"/>
                </a:solidFill>
              </a:rPr>
            </a:br>
            <a:r>
              <a:rPr lang="en-US" sz="1800" dirty="0">
                <a:solidFill>
                  <a:schemeClr val="lt1"/>
                </a:solidFill>
              </a:rPr>
              <a:t>what these distribution colors in the hidden states means?</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The vanishing gradient problem </a:t>
            </a:r>
          </a:p>
          <a:p>
            <a:pPr marL="285750" lvl="0" indent="-285750" rtl="0">
              <a:lnSpc>
                <a:spcPct val="150000"/>
              </a:lnSpc>
              <a:spcBef>
                <a:spcPts val="0"/>
              </a:spcBef>
              <a:spcAft>
                <a:spcPts val="0"/>
              </a:spcAft>
              <a:buFont typeface="Arial" panose="020B0604020202020204" pitchFamily="34" charset="0"/>
              <a:buChar char="•"/>
            </a:pPr>
            <a:r>
              <a:rPr lang="en-US" sz="1800" dirty="0">
                <a:solidFill>
                  <a:schemeClr val="lt1"/>
                </a:solidFill>
              </a:rPr>
              <a:t>Uses algorithms that improves the memory problem like:</a:t>
            </a:r>
            <a:endParaRPr sz="1800" dirty="0">
              <a:solidFill>
                <a:schemeClr val="lt1"/>
              </a:solidFill>
            </a:endParaRPr>
          </a:p>
        </p:txBody>
      </p:sp>
      <p:sp>
        <p:nvSpPr>
          <p:cNvPr id="322" name="Google Shape;322;p40"/>
          <p:cNvSpPr/>
          <p:nvPr/>
        </p:nvSpPr>
        <p:spPr>
          <a:xfrm>
            <a:off x="154079" y="457160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Recurrent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7" name="תמונה 26">
            <a:extLst>
              <a:ext uri="{FF2B5EF4-FFF2-40B4-BE49-F238E27FC236}">
                <a16:creationId xmlns:a16="http://schemas.microsoft.com/office/drawing/2014/main" id="{C270C879-29D8-4D36-8611-757375DE28CB}"/>
              </a:ext>
            </a:extLst>
          </p:cNvPr>
          <p:cNvPicPr>
            <a:picLocks noChangeAspect="1"/>
          </p:cNvPicPr>
          <p:nvPr/>
        </p:nvPicPr>
        <p:blipFill>
          <a:blip r:embed="rId3"/>
          <a:stretch>
            <a:fillRect/>
          </a:stretch>
        </p:blipFill>
        <p:spPr>
          <a:xfrm>
            <a:off x="6461869" y="1331881"/>
            <a:ext cx="2619296" cy="1952390"/>
          </a:xfrm>
          <a:prstGeom prst="rect">
            <a:avLst/>
          </a:prstGeom>
        </p:spPr>
      </p:pic>
      <p:pic>
        <p:nvPicPr>
          <p:cNvPr id="29" name="תמונה 28">
            <a:extLst>
              <a:ext uri="{FF2B5EF4-FFF2-40B4-BE49-F238E27FC236}">
                <a16:creationId xmlns:a16="http://schemas.microsoft.com/office/drawing/2014/main" id="{3992BF67-3F27-46D8-BE8E-9D9A4DF91B09}"/>
              </a:ext>
            </a:extLst>
          </p:cNvPr>
          <p:cNvPicPr>
            <a:picLocks noChangeAspect="1"/>
          </p:cNvPicPr>
          <p:nvPr/>
        </p:nvPicPr>
        <p:blipFill>
          <a:blip r:embed="rId4"/>
          <a:stretch>
            <a:fillRect/>
          </a:stretch>
        </p:blipFill>
        <p:spPr>
          <a:xfrm>
            <a:off x="1200227" y="3366665"/>
            <a:ext cx="5261642" cy="1691044"/>
          </a:xfrm>
          <a:prstGeom prst="rect">
            <a:avLst/>
          </a:prstGeom>
          <a:ln>
            <a:noFill/>
          </a:ln>
          <a:effectLst>
            <a:softEdge rad="112500"/>
          </a:effectLst>
        </p:spPr>
      </p:pic>
    </p:spTree>
    <p:extLst>
      <p:ext uri="{BB962C8B-B14F-4D97-AF65-F5344CB8AC3E}">
        <p14:creationId xmlns:p14="http://schemas.microsoft.com/office/powerpoint/2010/main" val="425011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1446371"/>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689158"/>
            <a:ext cx="6648054" cy="77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800" b="1" i="0" u="none" strike="noStrike" baseline="0" dirty="0">
                <a:latin typeface="Franklin Gothic Demi" panose="020B0703020102020204" pitchFamily="34" charset="0"/>
              </a:rPr>
              <a:t>Convolutional neural network</a:t>
            </a:r>
            <a:endParaRPr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4</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5713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3456000"/>
          </a:xfrm>
          <a:prstGeom prst="rect">
            <a:avLst/>
          </a:prstGeom>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CNN is a type of artificial neural network.</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Popular for </a:t>
            </a:r>
            <a:r>
              <a:rPr lang="en-US" sz="1800" b="1" dirty="0">
                <a:solidFill>
                  <a:schemeClr val="bg1"/>
                </a:solidFill>
                <a:latin typeface="Lato" panose="020F0502020204030203" pitchFamily="34" charset="0"/>
                <a:ea typeface="Lato" panose="020F0502020204030203" pitchFamily="34" charset="0"/>
                <a:cs typeface="Lato" panose="020F0502020204030203" pitchFamily="34" charset="0"/>
              </a:rPr>
              <a:t>image recognition </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Specialized in detecting patterns </a:t>
            </a:r>
          </a:p>
          <a:p>
            <a:pPr marL="742950" lvl="1" indent="-285750">
              <a:lnSpc>
                <a:spcPct val="150000"/>
              </a:lnSpc>
              <a:buClr>
                <a:srgbClr val="FFC000"/>
              </a:buClr>
              <a:buFont typeface="Courier New" panose="02070309020205020404" pitchFamily="49" charset="0"/>
              <a:buChar char="o"/>
            </a:pPr>
            <a:r>
              <a:rPr lang="en-US" sz="1950" dirty="0">
                <a:solidFill>
                  <a:schemeClr val="bg1"/>
                </a:solidFill>
                <a:latin typeface="Lato" panose="020F0502020204030203" pitchFamily="34" charset="0"/>
                <a:ea typeface="Lato" panose="020F0502020204030203" pitchFamily="34" charset="0"/>
                <a:cs typeface="Lato" panose="020F0502020204030203" pitchFamily="34" charset="0"/>
              </a:rPr>
              <a:t>recognize other data or for classification problems..</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3 dimensions layers </a:t>
            </a:r>
          </a:p>
          <a:p>
            <a:pPr marL="285750" lvl="0" indent="-285750">
              <a:lnSpc>
                <a:spcPct val="150000"/>
              </a:lnSpc>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Every layer uses a filter in her activation function</a:t>
            </a:r>
          </a:p>
        </p:txBody>
      </p:sp>
      <p:sp>
        <p:nvSpPr>
          <p:cNvPr id="322" name="Google Shape;322;p40"/>
          <p:cNvSpPr/>
          <p:nvPr/>
        </p:nvSpPr>
        <p:spPr>
          <a:xfrm>
            <a:off x="508200" y="4441064"/>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Convolutional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7172" name="Picture 4" descr="Security Gadget GIF by ZKTeco USA">
            <a:extLst>
              <a:ext uri="{FF2B5EF4-FFF2-40B4-BE49-F238E27FC236}">
                <a16:creationId xmlns:a16="http://schemas.microsoft.com/office/drawing/2014/main" id="{084F41D1-30AD-4CD8-8F84-559ABB663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280" y="2967820"/>
            <a:ext cx="2082970" cy="2082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794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8075FA17-3C08-48BF-9CF9-01D28AF17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10" y="144780"/>
            <a:ext cx="4595649" cy="225425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2FDF2A8-8190-4983-9039-6C6B03212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3520" y="2901950"/>
            <a:ext cx="4965382" cy="1762754"/>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21;p40">
            <a:extLst>
              <a:ext uri="{FF2B5EF4-FFF2-40B4-BE49-F238E27FC236}">
                <a16:creationId xmlns:a16="http://schemas.microsoft.com/office/drawing/2014/main" id="{D01B180A-AB9A-4EFB-A987-902A64A41D55}"/>
              </a:ext>
            </a:extLst>
          </p:cNvPr>
          <p:cNvSpPr txBox="1">
            <a:spLocks/>
          </p:cNvSpPr>
          <p:nvPr/>
        </p:nvSpPr>
        <p:spPr>
          <a:xfrm>
            <a:off x="5090159" y="144781"/>
            <a:ext cx="3908743" cy="22542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2pPr>
            <a:lvl3pPr marL="1371600" marR="0" lvl="2"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3pPr>
            <a:lvl4pPr marL="1828800" marR="0" lvl="3"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4pPr>
            <a:lvl5pPr marL="2286000" marR="0" lvl="4"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5pPr>
            <a:lvl6pPr marL="2743200" marR="0" lvl="5"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6pPr>
            <a:lvl7pPr marL="3200400" marR="0" lvl="6"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7pPr>
            <a:lvl8pPr marL="3657600" marR="0" lvl="7"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8pPr>
            <a:lvl9pPr marL="4114800" marR="0" lvl="8"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9pPr>
          </a:lstStyle>
          <a:p>
            <a:pPr marL="0" indent="0">
              <a:lnSpc>
                <a:spcPct val="150000"/>
              </a:lnSpc>
              <a:buClr>
                <a:srgbClr val="FFC000"/>
              </a:buCl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a regular 3 layered neural network</a:t>
            </a:r>
          </a:p>
          <a:p>
            <a:pPr marL="0" indent="0">
              <a:lnSpc>
                <a:spcPct val="150000"/>
              </a:lnSpc>
              <a:buClr>
                <a:srgbClr val="FFC000"/>
              </a:buClr>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50000"/>
              </a:lnSpc>
              <a:buClr>
                <a:srgbClr val="FFC000"/>
              </a:buClr>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50000"/>
              </a:lnSpc>
              <a:buClr>
                <a:srgbClr val="FFC000"/>
              </a:buClr>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50000"/>
              </a:lnSpc>
              <a:buClr>
                <a:srgbClr val="FFC000"/>
              </a:buClr>
            </a:pP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7" name="Google Shape;321;p40">
            <a:extLst>
              <a:ext uri="{FF2B5EF4-FFF2-40B4-BE49-F238E27FC236}">
                <a16:creationId xmlns:a16="http://schemas.microsoft.com/office/drawing/2014/main" id="{D0A549CE-A164-4920-80CB-5CC657482F81}"/>
              </a:ext>
            </a:extLst>
          </p:cNvPr>
          <p:cNvSpPr txBox="1">
            <a:spLocks/>
          </p:cNvSpPr>
          <p:nvPr/>
        </p:nvSpPr>
        <p:spPr>
          <a:xfrm>
            <a:off x="145096" y="2571750"/>
            <a:ext cx="3736023" cy="24980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2pPr>
            <a:lvl3pPr marL="1371600" marR="0" lvl="2"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3pPr>
            <a:lvl4pPr marL="1828800" marR="0" lvl="3"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4pPr>
            <a:lvl5pPr marL="2286000" marR="0" lvl="4"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5pPr>
            <a:lvl6pPr marL="2743200" marR="0" lvl="5"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6pPr>
            <a:lvl7pPr marL="3200400" marR="0" lvl="6"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7pPr>
            <a:lvl8pPr marL="3657600" marR="0" lvl="7"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8pPr>
            <a:lvl9pPr marL="4114800" marR="0" lvl="8" indent="-317500" algn="ctr" rtl="0">
              <a:lnSpc>
                <a:spcPct val="100000"/>
              </a:lnSpc>
              <a:spcBef>
                <a:spcPts val="0"/>
              </a:spcBef>
              <a:spcAft>
                <a:spcPts val="0"/>
              </a:spcAft>
              <a:buClr>
                <a:schemeClr val="lt1"/>
              </a:buClr>
              <a:buSzPts val="1800"/>
              <a:buFont typeface="Lato"/>
              <a:buNone/>
              <a:defRPr sz="1800" b="0" i="0" u="none" strike="noStrike" cap="none">
                <a:solidFill>
                  <a:schemeClr val="lt1"/>
                </a:solidFill>
                <a:latin typeface="Lato"/>
                <a:ea typeface="Lato"/>
                <a:cs typeface="Lato"/>
                <a:sym typeface="Lato"/>
              </a:defRPr>
            </a:lvl9pPr>
          </a:lstStyle>
          <a:p>
            <a:pPr marL="285750" indent="-285750">
              <a:lnSpc>
                <a:spcPct val="150000"/>
              </a:lnSpc>
              <a:buClr>
                <a:srgbClr val="FFC000"/>
              </a:buClr>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CNN assumes that the input is an image </a:t>
            </a:r>
            <a:endPar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marL="285750" indent="-285750">
              <a:lnSpc>
                <a:spcPct val="150000"/>
              </a:lnSpc>
              <a:buClr>
                <a:srgbClr val="FFC000"/>
              </a:buClr>
              <a:buFont typeface="Arial" panose="020B0604020202020204" pitchFamily="34" charset="0"/>
              <a:buChar char="•"/>
            </a:pP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A ConvNet arranges its neurons</a:t>
            </a:r>
            <a:b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br>
            <a:r>
              <a:rPr lang="en-US" sz="1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in 3 dimensions – </a:t>
            </a:r>
          </a:p>
          <a:p>
            <a:pPr marL="800100" lvl="1" indent="-342900">
              <a:lnSpc>
                <a:spcPct val="150000"/>
              </a:lnSpc>
              <a:buClr>
                <a:srgbClr val="FFC000"/>
              </a:buClr>
              <a:buFont typeface="Courier New" panose="02070309020205020404" pitchFamily="49" charset="0"/>
              <a:buChar char="o"/>
            </a:pPr>
            <a:r>
              <a:rPr lang="en-US" sz="2400" b="1" i="0" dirty="0">
                <a:solidFill>
                  <a:schemeClr val="bg1"/>
                </a:solidFill>
                <a:effectLst/>
                <a:latin typeface="Lato" panose="020F0502020204030203" pitchFamily="34" charset="0"/>
                <a:ea typeface="Lato" panose="020F0502020204030203" pitchFamily="34" charset="0"/>
                <a:cs typeface="Lato" panose="020F0502020204030203" pitchFamily="34" charset="0"/>
              </a:rPr>
              <a:t>width, height, depth</a:t>
            </a:r>
            <a:r>
              <a:rPr lang="en-US" sz="22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lnSpc>
                <a:spcPct val="150000"/>
              </a:lnSpc>
              <a:buClr>
                <a:srgbClr val="FFC000"/>
              </a:buClr>
            </a:pP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681414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172994" y="1231321"/>
            <a:ext cx="5901423" cy="3827898"/>
          </a:xfrm>
          <a:prstGeom prst="rect">
            <a:avLst/>
          </a:prstGeom>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“hidden layers” called </a:t>
            </a:r>
            <a:r>
              <a:rPr lang="en-US" sz="1600" b="1" dirty="0">
                <a:solidFill>
                  <a:schemeClr val="bg1"/>
                </a:solidFill>
                <a:latin typeface="Lato" panose="020F0502020204030203" pitchFamily="34" charset="0"/>
                <a:ea typeface="Lato" panose="020F0502020204030203" pitchFamily="34" charset="0"/>
                <a:cs typeface="Lato" panose="020F0502020204030203" pitchFamily="34" charset="0"/>
              </a:rPr>
              <a:t>convolutional layers</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activation function is a convolutional operation </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every layer has a filter - his volume decides how to detect the patterns.</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448324"/>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Convolutional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 name="תמונה 9">
            <a:extLst>
              <a:ext uri="{FF2B5EF4-FFF2-40B4-BE49-F238E27FC236}">
                <a16:creationId xmlns:a16="http://schemas.microsoft.com/office/drawing/2014/main" id="{BA062F08-AE3E-4A8E-A665-9862F53239AB}"/>
              </a:ext>
            </a:extLst>
          </p:cNvPr>
          <p:cNvPicPr>
            <a:picLocks noChangeAspect="1"/>
          </p:cNvPicPr>
          <p:nvPr/>
        </p:nvPicPr>
        <p:blipFill>
          <a:blip r:embed="rId3"/>
          <a:stretch>
            <a:fillRect/>
          </a:stretch>
        </p:blipFill>
        <p:spPr>
          <a:xfrm>
            <a:off x="172994" y="3033526"/>
            <a:ext cx="6105244" cy="1952299"/>
          </a:xfrm>
          <a:prstGeom prst="rect">
            <a:avLst/>
          </a:prstGeom>
        </p:spPr>
      </p:pic>
      <p:pic>
        <p:nvPicPr>
          <p:cNvPr id="8194" name="Picture 2">
            <a:extLst>
              <a:ext uri="{FF2B5EF4-FFF2-40B4-BE49-F238E27FC236}">
                <a16:creationId xmlns:a16="http://schemas.microsoft.com/office/drawing/2014/main" id="{6F842D19-C35F-4BF8-8800-A06A7BB36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2360" y="1231321"/>
            <a:ext cx="2468646" cy="180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006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973102"/>
            <a:ext cx="7704000" cy="3456000"/>
          </a:xfrm>
          <a:prstGeom prst="rect">
            <a:avLst/>
          </a:prstGeom>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The filters detects the patterns </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First layers - corners, circles, shapes – (geometric filters)</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Deeper layers, the filters are more sophisticated.</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Will detect objects like ear, hair, fur or beaks even</a:t>
            </a:r>
          </a:p>
          <a:p>
            <a:pPr marL="285750" lvl="0" indent="-285750">
              <a:lnSpc>
                <a:spcPct val="150000"/>
              </a:lnSpc>
              <a:buFont typeface="Arial" panose="020B0604020202020204" pitchFamily="34" charset="0"/>
              <a:buChar char="•"/>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And at the even deeper layer …?</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1" i="0" u="none" strike="noStrike" baseline="0" dirty="0">
                <a:latin typeface="Franklin Gothic Demi" panose="020B0703020102020204" pitchFamily="34" charset="0"/>
              </a:rPr>
              <a:t>Convolutional neural network</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9D419B5B-9615-497B-89C0-1A8EC2C10499}"/>
              </a:ext>
            </a:extLst>
          </p:cNvPr>
          <p:cNvPicPr>
            <a:picLocks noChangeAspect="1"/>
          </p:cNvPicPr>
          <p:nvPr/>
        </p:nvPicPr>
        <p:blipFill>
          <a:blip r:embed="rId3"/>
          <a:stretch>
            <a:fillRect/>
          </a:stretch>
        </p:blipFill>
        <p:spPr>
          <a:xfrm>
            <a:off x="5148276" y="2816654"/>
            <a:ext cx="2947864" cy="2054071"/>
          </a:xfrm>
          <a:prstGeom prst="rect">
            <a:avLst/>
          </a:prstGeom>
        </p:spPr>
      </p:pic>
    </p:spTree>
    <p:extLst>
      <p:ext uri="{BB962C8B-B14F-4D97-AF65-F5344CB8AC3E}">
        <p14:creationId xmlns:p14="http://schemas.microsoft.com/office/powerpoint/2010/main" val="1290367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7704000" cy="976176"/>
          </a:xfrm>
          <a:prstGeom prst="rect">
            <a:avLst/>
          </a:prstGeom>
        </p:spPr>
        <p:txBody>
          <a:bodyPr spcFirstLastPara="1" wrap="square" lIns="91425" tIns="91425" rIns="91425" bIns="91425" anchor="t" anchorCtr="0">
            <a:noAutofit/>
          </a:bodyPr>
          <a:lstStyle/>
          <a:p>
            <a:pPr marL="285750" lvl="0" indent="-285750">
              <a:lnSpc>
                <a:spcPct val="150000"/>
              </a:lnSpc>
              <a:buFont typeface="Arial" panose="020B0604020202020204" pitchFamily="34" charset="0"/>
              <a:buChar char="•"/>
            </a:pPr>
            <a:r>
              <a:rPr lang="en-US" sz="1800" dirty="0">
                <a:solidFill>
                  <a:schemeClr val="bg1"/>
                </a:solidFill>
              </a:rPr>
              <a:t>Deep learning is </a:t>
            </a:r>
            <a:r>
              <a:rPr lang="en-US" sz="1800" b="1" dirty="0">
                <a:solidFill>
                  <a:schemeClr val="bg1"/>
                </a:solidFill>
              </a:rPr>
              <a:t>a type of machine learning and artificial intelligence.</a:t>
            </a:r>
          </a:p>
          <a:p>
            <a:pPr marL="285750" lvl="0" indent="-285750">
              <a:lnSpc>
                <a:spcPct val="150000"/>
              </a:lnSpc>
              <a:buFont typeface="Arial" panose="020B0604020202020204" pitchFamily="34" charset="0"/>
              <a:buChar char="•"/>
            </a:pPr>
            <a:r>
              <a:rPr lang="en-US" sz="1800" dirty="0">
                <a:solidFill>
                  <a:schemeClr val="bg1"/>
                </a:solidFill>
              </a:rPr>
              <a:t>Inspired by the human brain</a:t>
            </a:r>
          </a:p>
          <a:p>
            <a:pPr marL="0" lvl="0" indent="0">
              <a:lnSpc>
                <a:spcPct val="150000"/>
              </a:lnSpc>
              <a:buNone/>
            </a:pPr>
            <a:r>
              <a:rPr lang="en-US" sz="1800" dirty="0">
                <a:solidFill>
                  <a:schemeClr val="bg1"/>
                </a:solidFill>
              </a:rPr>
              <a:t>                                                     </a:t>
            </a:r>
          </a:p>
          <a:p>
            <a:pPr marL="285750" lvl="0" indent="-285750">
              <a:buFont typeface="Arial" panose="020B0604020202020204" pitchFamily="34" charset="0"/>
              <a:buChar char="•"/>
            </a:pPr>
            <a:endParaRPr lang="en-US" dirty="0">
              <a:solidFill>
                <a:schemeClr val="lt1"/>
              </a:solidFill>
              <a:latin typeface="+mj-lt"/>
            </a:endParaRPr>
          </a:p>
          <a:p>
            <a:pPr marL="0" lvl="0" indent="0">
              <a:buNone/>
            </a:pPr>
            <a:endParaRPr dirty="0">
              <a:solidFill>
                <a:schemeClr val="lt1"/>
              </a:solidFill>
              <a:latin typeface="+mj-lt"/>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latin typeface="Franklin Gothic Demi" panose="020B0703020102020204" pitchFamily="34" charset="0"/>
              </a:rPr>
              <a:t>Deep</a:t>
            </a:r>
            <a:r>
              <a:rPr lang="en-US" dirty="0"/>
              <a:t> learning</a:t>
            </a:r>
            <a:endParaRPr dirty="0"/>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6" name="Picture 2" descr="Representing Images on Multiple Layers of Abstraction in Deep Learning">
            <a:extLst>
              <a:ext uri="{FF2B5EF4-FFF2-40B4-BE49-F238E27FC236}">
                <a16:creationId xmlns:a16="http://schemas.microsoft.com/office/drawing/2014/main" id="{87B706A2-F3C4-4772-B9C8-2BA4FCA1B3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660" y="2214288"/>
            <a:ext cx="3395133" cy="2771537"/>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321;p40">
            <a:extLst>
              <a:ext uri="{FF2B5EF4-FFF2-40B4-BE49-F238E27FC236}">
                <a16:creationId xmlns:a16="http://schemas.microsoft.com/office/drawing/2014/main" id="{4D84E8E9-0F35-40C6-A9E3-9AC06E6A9B14}"/>
              </a:ext>
            </a:extLst>
          </p:cNvPr>
          <p:cNvSpPr txBox="1">
            <a:spLocks/>
          </p:cNvSpPr>
          <p:nvPr/>
        </p:nvSpPr>
        <p:spPr>
          <a:xfrm>
            <a:off x="3844200" y="2162743"/>
            <a:ext cx="5299800" cy="28746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200"/>
              <a:buFont typeface="Lato"/>
              <a:buAutoNum type="arabicPeriod"/>
              <a:defRPr sz="1250" b="0" i="0" u="none" strike="noStrike" cap="none">
                <a:solidFill>
                  <a:srgbClr val="434343"/>
                </a:solidFill>
                <a:latin typeface="Lato"/>
                <a:ea typeface="Lato"/>
                <a:cs typeface="Lato"/>
                <a:sym typeface="Lato"/>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rgbClr val="434343"/>
                </a:solidFill>
                <a:latin typeface="Lato"/>
                <a:ea typeface="Lato"/>
                <a:cs typeface="Lato"/>
                <a:sym typeface="Lato"/>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rgbClr val="434343"/>
                </a:solidFill>
                <a:latin typeface="Lato"/>
                <a:ea typeface="Lato"/>
                <a:cs typeface="Lato"/>
                <a:sym typeface="Lato"/>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rgbClr val="434343"/>
                </a:solidFill>
                <a:latin typeface="Lato"/>
                <a:ea typeface="Lato"/>
                <a:cs typeface="Lato"/>
                <a:sym typeface="Lato"/>
              </a:defRPr>
            </a:lvl9pPr>
          </a:lstStyle>
          <a:p>
            <a:pPr marL="285750" indent="-285750">
              <a:buFont typeface="Arial" panose="020B0604020202020204" pitchFamily="34" charset="0"/>
              <a:buChar char="•"/>
            </a:pPr>
            <a:r>
              <a:rPr lang="en-US" sz="1800" dirty="0">
                <a:solidFill>
                  <a:schemeClr val="bg1"/>
                </a:solidFill>
              </a:rPr>
              <a:t>Represented by different types of neural networks</a:t>
            </a:r>
          </a:p>
          <a:p>
            <a:pPr marL="285750" indent="-285750">
              <a:buFont typeface="Arial" panose="020B0604020202020204" pitchFamily="34" charset="0"/>
              <a:buChar char="•"/>
            </a:pPr>
            <a:endParaRPr lang="en-US" sz="1800" dirty="0">
              <a:solidFill>
                <a:schemeClr val="bg1"/>
              </a:solidFill>
              <a:latin typeface="+mj-lt"/>
            </a:endParaRPr>
          </a:p>
          <a:p>
            <a:pPr marL="285750" indent="-285750">
              <a:lnSpc>
                <a:spcPct val="150000"/>
              </a:lnSpc>
              <a:buFont typeface="Arial" panose="020B0604020202020204" pitchFamily="34" charset="0"/>
              <a:buChar char="•"/>
            </a:pPr>
            <a:r>
              <a:rPr lang="en-US" sz="1800" dirty="0">
                <a:solidFill>
                  <a:schemeClr val="bg1"/>
                </a:solidFill>
                <a:latin typeface="+mj-lt"/>
              </a:rPr>
              <a:t>Examples:</a:t>
            </a:r>
          </a:p>
          <a:p>
            <a:pPr marL="0" indent="0">
              <a:lnSpc>
                <a:spcPct val="150000"/>
              </a:lnSpc>
              <a:buNone/>
            </a:pPr>
            <a:r>
              <a:rPr lang="en-US" sz="1800" dirty="0">
                <a:solidFill>
                  <a:schemeClr val="bg1"/>
                </a:solidFill>
                <a:latin typeface="+mj-lt"/>
              </a:rPr>
              <a:t>	Customer support, </a:t>
            </a:r>
          </a:p>
          <a:p>
            <a:pPr marL="0" indent="0">
              <a:lnSpc>
                <a:spcPct val="150000"/>
              </a:lnSpc>
              <a:buNone/>
            </a:pPr>
            <a:r>
              <a:rPr lang="en-US" sz="1800" dirty="0">
                <a:solidFill>
                  <a:schemeClr val="bg1"/>
                </a:solidFill>
                <a:latin typeface="+mj-lt"/>
              </a:rPr>
              <a:t>	medical care, </a:t>
            </a:r>
          </a:p>
          <a:p>
            <a:pPr marL="0" indent="0">
              <a:lnSpc>
                <a:spcPct val="150000"/>
              </a:lnSpc>
              <a:buNone/>
            </a:pPr>
            <a:r>
              <a:rPr lang="en-US" sz="1800" dirty="0">
                <a:solidFill>
                  <a:schemeClr val="bg1"/>
                </a:solidFill>
                <a:latin typeface="+mj-lt"/>
              </a:rPr>
              <a:t>	self-driving cars…</a:t>
            </a:r>
            <a:endParaRPr lang="en-US" dirty="0">
              <a:solidFill>
                <a:schemeClr val="lt1"/>
              </a:solidFill>
              <a:latin typeface="+mj-lt"/>
            </a:endParaRPr>
          </a:p>
        </p:txBody>
      </p:sp>
    </p:spTree>
    <p:extLst>
      <p:ext uri="{BB962C8B-B14F-4D97-AF65-F5344CB8AC3E}">
        <p14:creationId xmlns:p14="http://schemas.microsoft.com/office/powerpoint/2010/main" val="23167633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04A60CBF-D328-41B8-A695-1CA0744F99AE}"/>
              </a:ext>
            </a:extLst>
          </p:cNvPr>
          <p:cNvPicPr>
            <a:picLocks noChangeAspect="1"/>
          </p:cNvPicPr>
          <p:nvPr/>
        </p:nvPicPr>
        <p:blipFill>
          <a:blip r:embed="rId3"/>
          <a:stretch>
            <a:fillRect/>
          </a:stretch>
        </p:blipFill>
        <p:spPr>
          <a:xfrm>
            <a:off x="333148" y="32368"/>
            <a:ext cx="8477704" cy="5078764"/>
          </a:xfrm>
          <a:prstGeom prst="rect">
            <a:avLst/>
          </a:prstGeom>
        </p:spPr>
      </p:pic>
    </p:spTree>
    <p:extLst>
      <p:ext uri="{BB962C8B-B14F-4D97-AF65-F5344CB8AC3E}">
        <p14:creationId xmlns:p14="http://schemas.microsoft.com/office/powerpoint/2010/main" val="1731310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396" name="Google Shape;396;p43"/>
          <p:cNvGrpSpPr/>
          <p:nvPr/>
        </p:nvGrpSpPr>
        <p:grpSpPr>
          <a:xfrm>
            <a:off x="2187622" y="4480675"/>
            <a:ext cx="4524916" cy="531925"/>
            <a:chOff x="660039" y="2412026"/>
            <a:chExt cx="796500" cy="751200"/>
          </a:xfrm>
        </p:grpSpPr>
        <p:sp>
          <p:nvSpPr>
            <p:cNvPr id="397" name="Google Shape;397;p43"/>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3"/>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pic>
        <p:nvPicPr>
          <p:cNvPr id="16" name="Picture 2" descr="קהוט - בטיחות-ברשת, אינטרנט, אתרי-אינטרנט | ויקיקידס - אנציקלופדיה מקוונת  לילדים">
            <a:extLst>
              <a:ext uri="{FF2B5EF4-FFF2-40B4-BE49-F238E27FC236}">
                <a16:creationId xmlns:a16="http://schemas.microsoft.com/office/drawing/2014/main" id="{46DF4C55-8676-4208-B050-50ABE90672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424" y="1036810"/>
            <a:ext cx="7533627" cy="256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2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1"/>
          <p:cNvSpPr/>
          <p:nvPr/>
        </p:nvSpPr>
        <p:spPr>
          <a:xfrm>
            <a:off x="1052026" y="1426000"/>
            <a:ext cx="672000" cy="603600"/>
          </a:xfrm>
          <a:prstGeom prst="roundRect">
            <a:avLst>
              <a:gd name="adj" fmla="val 16667"/>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38" name="Google Shape;338;p41"/>
          <p:cNvSpPr/>
          <p:nvPr/>
        </p:nvSpPr>
        <p:spPr>
          <a:xfrm>
            <a:off x="1052026" y="1426000"/>
            <a:ext cx="672000" cy="603600"/>
          </a:xfrm>
          <a:prstGeom prst="roundRect">
            <a:avLst>
              <a:gd name="adj" fmla="val 16667"/>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39" name="Google Shape;339;p41"/>
          <p:cNvSpPr/>
          <p:nvPr/>
        </p:nvSpPr>
        <p:spPr>
          <a:xfrm>
            <a:off x="1052026" y="1426000"/>
            <a:ext cx="672000" cy="603600"/>
          </a:xfrm>
          <a:prstGeom prst="roundRect">
            <a:avLst>
              <a:gd name="adj" fmla="val 16667"/>
            </a:avLst>
          </a:prstGeom>
          <a:gradFill>
            <a:gsLst>
              <a:gs pos="0">
                <a:srgbClr val="FFFFFF">
                  <a:alpha val="0"/>
                </a:srgbClr>
              </a:gs>
              <a:gs pos="86000">
                <a:srgbClr val="FFFFFF">
                  <a:alpha val="0"/>
                </a:srgbClr>
              </a:gs>
              <a:gs pos="100000">
                <a:srgbClr val="EEEEEE">
                  <a:alpha val="20784"/>
                </a:srgbClr>
              </a:gs>
            </a:gsLst>
            <a:lin ang="5400012"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340" name="Google Shape;340;p41"/>
          <p:cNvSpPr txBox="1">
            <a:spLocks noGrp="1"/>
          </p:cNvSpPr>
          <p:nvPr>
            <p:ph type="title" idx="2"/>
          </p:nvPr>
        </p:nvSpPr>
        <p:spPr>
          <a:xfrm>
            <a:off x="1051979" y="1477455"/>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341" name="Google Shape;341;p41"/>
          <p:cNvGrpSpPr/>
          <p:nvPr/>
        </p:nvGrpSpPr>
        <p:grpSpPr>
          <a:xfrm>
            <a:off x="5065906" y="3428992"/>
            <a:ext cx="672087" cy="633863"/>
            <a:chOff x="660039" y="2412026"/>
            <a:chExt cx="796500" cy="751200"/>
          </a:xfrm>
        </p:grpSpPr>
        <p:sp>
          <p:nvSpPr>
            <p:cNvPr id="342" name="Google Shape;342;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44" name="Google Shape;344;p41"/>
          <p:cNvGrpSpPr/>
          <p:nvPr/>
        </p:nvGrpSpPr>
        <p:grpSpPr>
          <a:xfrm>
            <a:off x="1051935" y="3428992"/>
            <a:ext cx="672087" cy="633863"/>
            <a:chOff x="660039" y="2412026"/>
            <a:chExt cx="796500" cy="751200"/>
          </a:xfrm>
        </p:grpSpPr>
        <p:sp>
          <p:nvSpPr>
            <p:cNvPr id="345" name="Google Shape;345;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47" name="Google Shape;347;p41"/>
          <p:cNvGrpSpPr/>
          <p:nvPr/>
        </p:nvGrpSpPr>
        <p:grpSpPr>
          <a:xfrm>
            <a:off x="5065906" y="1410874"/>
            <a:ext cx="672087" cy="633863"/>
            <a:chOff x="660039" y="2412026"/>
            <a:chExt cx="796500" cy="751200"/>
          </a:xfrm>
        </p:grpSpPr>
        <p:sp>
          <p:nvSpPr>
            <p:cNvPr id="348" name="Google Shape;348;p41"/>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1"/>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351" name="Google Shape;351;p41"/>
          <p:cNvSpPr txBox="1">
            <a:spLocks noGrp="1"/>
          </p:cNvSpPr>
          <p:nvPr>
            <p:ph type="subTitle" idx="1"/>
          </p:nvPr>
        </p:nvSpPr>
        <p:spPr>
          <a:xfrm>
            <a:off x="1650149" y="1308881"/>
            <a:ext cx="3972570" cy="977793"/>
          </a:xfrm>
          <a:prstGeom prst="rect">
            <a:avLst/>
          </a:prstGeom>
        </p:spPr>
        <p:txBody>
          <a:bodyPr spcFirstLastPara="1" wrap="square" lIns="91425" tIns="91425" rIns="91425" bIns="91425" anchor="ctr" anchorCtr="0">
            <a:noAutofit/>
          </a:bodyPr>
          <a:lstStyle/>
          <a:p>
            <a:pPr lvl="1" algn="l" rtl="1"/>
            <a:r>
              <a:rPr lang="en-US" sz="1800" b="0" i="0" u="none" strike="noStrike" baseline="0" dirty="0">
                <a:latin typeface="Franklin Gothic Demi" panose="020B0703020102020204" pitchFamily="34" charset="0"/>
              </a:rPr>
              <a:t>Deep learning models for </a:t>
            </a:r>
          </a:p>
          <a:p>
            <a:pPr lvl="1" algn="l" rtl="1"/>
            <a:r>
              <a:rPr lang="en-US" sz="2000" b="1" i="0" u="none" strike="noStrike" baseline="0" dirty="0">
                <a:latin typeface="Franklin Gothic Demi" panose="020B0703020102020204" pitchFamily="34" charset="0"/>
              </a:rPr>
              <a:t>huge amounts </a:t>
            </a:r>
            <a:r>
              <a:rPr lang="en-US" sz="2400" b="1" i="0" u="none" strike="noStrike" baseline="0" dirty="0">
                <a:latin typeface="Franklin Gothic Demi" panose="020B0703020102020204" pitchFamily="34" charset="0"/>
              </a:rPr>
              <a:t>of</a:t>
            </a:r>
            <a:r>
              <a:rPr lang="en-US" sz="2000" b="1" i="0" u="none" strike="noStrike" baseline="0" dirty="0">
                <a:latin typeface="Franklin Gothic Demi" panose="020B0703020102020204" pitchFamily="34" charset="0"/>
              </a:rPr>
              <a:t> data</a:t>
            </a:r>
            <a:endParaRPr lang="en-US" b="1" dirty="0">
              <a:latin typeface="Franklin Gothic Demi" panose="020B0703020102020204" pitchFamily="34" charset="0"/>
            </a:endParaRPr>
          </a:p>
        </p:txBody>
      </p:sp>
      <p:sp>
        <p:nvSpPr>
          <p:cNvPr id="353" name="Google Shape;353;p41"/>
          <p:cNvSpPr txBox="1">
            <a:spLocks noGrp="1"/>
          </p:cNvSpPr>
          <p:nvPr>
            <p:ph type="title" idx="4"/>
          </p:nvPr>
        </p:nvSpPr>
        <p:spPr>
          <a:xfrm>
            <a:off x="5065950" y="1477455"/>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56" name="Google Shape;356;p41"/>
          <p:cNvSpPr txBox="1">
            <a:spLocks noGrp="1"/>
          </p:cNvSpPr>
          <p:nvPr>
            <p:ph type="title" idx="7"/>
          </p:nvPr>
        </p:nvSpPr>
        <p:spPr>
          <a:xfrm>
            <a:off x="1051979" y="3495574"/>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59" name="Google Shape;359;p41"/>
          <p:cNvSpPr txBox="1">
            <a:spLocks noGrp="1"/>
          </p:cNvSpPr>
          <p:nvPr>
            <p:ph type="title" idx="13"/>
          </p:nvPr>
        </p:nvSpPr>
        <p:spPr>
          <a:xfrm>
            <a:off x="5065950" y="3495574"/>
            <a:ext cx="672000" cy="5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61" name="Google Shape;361;p41"/>
          <p:cNvSpPr txBox="1">
            <a:spLocks noGrp="1"/>
          </p:cNvSpPr>
          <p:nvPr>
            <p:ph type="title" idx="15"/>
          </p:nvPr>
        </p:nvSpPr>
        <p:spPr>
          <a:xfrm>
            <a:off x="815806" y="500875"/>
            <a:ext cx="7530172"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400" b="0" i="0" u="none" strike="noStrike" baseline="0" dirty="0">
                <a:latin typeface="Franklin Gothic Demi" panose="020B0703020102020204" pitchFamily="34" charset="0"/>
              </a:rPr>
              <a:t>Deep learning models for big data feature learning</a:t>
            </a:r>
            <a:endParaRPr sz="3600" dirty="0">
              <a:latin typeface="Franklin Gothic Demi" panose="020B0703020102020204" pitchFamily="34" charset="0"/>
            </a:endParaRPr>
          </a:p>
        </p:txBody>
      </p:sp>
      <p:sp>
        <p:nvSpPr>
          <p:cNvPr id="362" name="Google Shape;362;p41"/>
          <p:cNvSpPr/>
          <p:nvPr/>
        </p:nvSpPr>
        <p:spPr>
          <a:xfrm>
            <a:off x="8316052" y="2891662"/>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1"/>
          <p:cNvSpPr/>
          <p:nvPr/>
        </p:nvSpPr>
        <p:spPr>
          <a:xfrm>
            <a:off x="161354" y="10477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1"/>
          <p:cNvSpPr/>
          <p:nvPr/>
        </p:nvSpPr>
        <p:spPr>
          <a:xfrm>
            <a:off x="3854655" y="266865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 name="Google Shape;365;p41"/>
          <p:cNvGrpSpPr/>
          <p:nvPr/>
        </p:nvGrpSpPr>
        <p:grpSpPr>
          <a:xfrm>
            <a:off x="7879250" y="586762"/>
            <a:ext cx="343199" cy="323776"/>
            <a:chOff x="7824790" y="535013"/>
            <a:chExt cx="452889" cy="427201"/>
          </a:xfrm>
        </p:grpSpPr>
        <p:grpSp>
          <p:nvGrpSpPr>
            <p:cNvPr id="366" name="Google Shape;366;p41"/>
            <p:cNvGrpSpPr/>
            <p:nvPr/>
          </p:nvGrpSpPr>
          <p:grpSpPr>
            <a:xfrm>
              <a:off x="7824790" y="535013"/>
              <a:ext cx="452889" cy="427201"/>
              <a:chOff x="7439721" y="3845026"/>
              <a:chExt cx="587100" cy="553800"/>
            </a:xfrm>
          </p:grpSpPr>
          <p:sp>
            <p:nvSpPr>
              <p:cNvPr id="367" name="Google Shape;367;p41"/>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1"/>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69" name="Google Shape;369;p41"/>
            <p:cNvGrpSpPr/>
            <p:nvPr/>
          </p:nvGrpSpPr>
          <p:grpSpPr>
            <a:xfrm>
              <a:off x="7992050" y="703420"/>
              <a:ext cx="118950" cy="90050"/>
              <a:chOff x="6190950" y="746750"/>
              <a:chExt cx="118950" cy="90050"/>
            </a:xfrm>
          </p:grpSpPr>
          <p:sp>
            <p:nvSpPr>
              <p:cNvPr id="370" name="Google Shape;370;p41"/>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1"/>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1"/>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1" name="Google Shape;351;p41">
            <a:extLst>
              <a:ext uri="{FF2B5EF4-FFF2-40B4-BE49-F238E27FC236}">
                <a16:creationId xmlns:a16="http://schemas.microsoft.com/office/drawing/2014/main" id="{832D0952-B966-4A20-ACE3-277E9F0AEDE0}"/>
              </a:ext>
            </a:extLst>
          </p:cNvPr>
          <p:cNvSpPr txBox="1">
            <a:spLocks/>
          </p:cNvSpPr>
          <p:nvPr/>
        </p:nvSpPr>
        <p:spPr>
          <a:xfrm>
            <a:off x="1779042" y="3257026"/>
            <a:ext cx="3597425" cy="9777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lvl="1" rtl="1"/>
            <a:r>
              <a:rPr lang="en-US" sz="1800" b="0" i="0" u="none" strike="noStrike" baseline="0" dirty="0">
                <a:latin typeface="Franklin Gothic Demi" panose="020B0703020102020204" pitchFamily="34" charset="0"/>
              </a:rPr>
              <a:t>Deep learning models for </a:t>
            </a:r>
            <a:r>
              <a:rPr lang="en-US" sz="2000" b="1" i="0" u="none" strike="noStrike" baseline="0" dirty="0">
                <a:latin typeface="Franklin Gothic Demi" panose="020B0703020102020204" pitchFamily="34" charset="0"/>
              </a:rPr>
              <a:t>heterogeneous data</a:t>
            </a:r>
            <a:endParaRPr lang="en-US" sz="1200" b="1" dirty="0">
              <a:latin typeface="Franklin Gothic Demi" panose="020B0703020102020204" pitchFamily="34" charset="0"/>
            </a:endParaRPr>
          </a:p>
        </p:txBody>
      </p:sp>
      <p:sp>
        <p:nvSpPr>
          <p:cNvPr id="44" name="Google Shape;351;p41">
            <a:extLst>
              <a:ext uri="{FF2B5EF4-FFF2-40B4-BE49-F238E27FC236}">
                <a16:creationId xmlns:a16="http://schemas.microsoft.com/office/drawing/2014/main" id="{63A4C3BD-1DAF-4EC0-9044-8EE4AFFDC560}"/>
              </a:ext>
            </a:extLst>
          </p:cNvPr>
          <p:cNvSpPr txBox="1">
            <a:spLocks/>
          </p:cNvSpPr>
          <p:nvPr/>
        </p:nvSpPr>
        <p:spPr>
          <a:xfrm>
            <a:off x="5772702" y="1268081"/>
            <a:ext cx="3597425" cy="9777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lvl="1" rtl="1"/>
            <a:r>
              <a:rPr lang="en-US" sz="1800" b="0" i="0" u="none" strike="noStrike" baseline="0" dirty="0">
                <a:latin typeface="Franklin Gothic Demi" panose="020B0703020102020204" pitchFamily="34" charset="0"/>
              </a:rPr>
              <a:t>Deep learning models for </a:t>
            </a:r>
            <a:r>
              <a:rPr lang="en-US" sz="2000" b="1" i="0" u="none" strike="noStrike" baseline="0" dirty="0">
                <a:latin typeface="Franklin Gothic Demi" panose="020B0703020102020204" pitchFamily="34" charset="0"/>
              </a:rPr>
              <a:t>real-time data</a:t>
            </a:r>
            <a:endParaRPr lang="en-US" sz="1200" b="1" dirty="0">
              <a:latin typeface="Franklin Gothic Demi" panose="020B0703020102020204" pitchFamily="34" charset="0"/>
            </a:endParaRPr>
          </a:p>
        </p:txBody>
      </p:sp>
      <p:sp>
        <p:nvSpPr>
          <p:cNvPr id="47" name="Google Shape;351;p41">
            <a:extLst>
              <a:ext uri="{FF2B5EF4-FFF2-40B4-BE49-F238E27FC236}">
                <a16:creationId xmlns:a16="http://schemas.microsoft.com/office/drawing/2014/main" id="{CD0FEE2E-5EA7-4F99-A09D-8365104647C4}"/>
              </a:ext>
            </a:extLst>
          </p:cNvPr>
          <p:cNvSpPr txBox="1">
            <a:spLocks/>
          </p:cNvSpPr>
          <p:nvPr/>
        </p:nvSpPr>
        <p:spPr>
          <a:xfrm>
            <a:off x="5772702" y="3293856"/>
            <a:ext cx="3597425" cy="97779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1pPr>
            <a:lvl2pPr marL="914400" marR="0" lvl="1"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2pPr>
            <a:lvl3pPr marL="1371600" marR="0" lvl="2"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3pPr>
            <a:lvl4pPr marL="1828800" marR="0" lvl="3"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4pPr>
            <a:lvl5pPr marL="2286000" marR="0" lvl="4"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5pPr>
            <a:lvl6pPr marL="2743200" marR="0" lvl="5"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6pPr>
            <a:lvl7pPr marL="3200400" marR="0" lvl="6"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7pPr>
            <a:lvl8pPr marL="3657600" marR="0" lvl="7"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8pPr>
            <a:lvl9pPr marL="4114800" marR="0" lvl="8" indent="-317500" algn="l" rtl="0">
              <a:lnSpc>
                <a:spcPct val="100000"/>
              </a:lnSpc>
              <a:spcBef>
                <a:spcPts val="0"/>
              </a:spcBef>
              <a:spcAft>
                <a:spcPts val="0"/>
              </a:spcAft>
              <a:buClr>
                <a:schemeClr val="lt1"/>
              </a:buClr>
              <a:buSzPts val="1400"/>
              <a:buFont typeface="Lato"/>
              <a:buNone/>
              <a:defRPr sz="1400" b="0" i="0" u="none" strike="noStrike" cap="none">
                <a:solidFill>
                  <a:schemeClr val="lt1"/>
                </a:solidFill>
                <a:latin typeface="Lato"/>
                <a:ea typeface="Lato"/>
                <a:cs typeface="Lato"/>
                <a:sym typeface="Lato"/>
              </a:defRPr>
            </a:lvl9pPr>
          </a:lstStyle>
          <a:p>
            <a:pPr lvl="1" rtl="1"/>
            <a:r>
              <a:rPr lang="en-US" sz="1800" b="0" i="0" u="none" strike="noStrike" baseline="0" dirty="0">
                <a:latin typeface="Franklin Gothic Demi" panose="020B0703020102020204" pitchFamily="34" charset="0"/>
              </a:rPr>
              <a:t>Deep learning models for </a:t>
            </a:r>
          </a:p>
          <a:p>
            <a:pPr lvl="1" rtl="1"/>
            <a:r>
              <a:rPr lang="en-US" sz="2000" b="1" i="0" u="none" strike="noStrike" baseline="0" dirty="0">
                <a:latin typeface="Franklin Gothic Demi" panose="020B0703020102020204" pitchFamily="34" charset="0"/>
              </a:rPr>
              <a:t>low-quality data</a:t>
            </a:r>
            <a:endParaRPr lang="en-US" b="1" dirty="0">
              <a:latin typeface="Franklin Gothic Demi" panose="020B0703020102020204" pitchFamily="34" charset="0"/>
            </a:endParaRPr>
          </a:p>
        </p:txBody>
      </p:sp>
    </p:spTree>
    <p:extLst>
      <p:ext uri="{BB962C8B-B14F-4D97-AF65-F5344CB8AC3E}">
        <p14:creationId xmlns:p14="http://schemas.microsoft.com/office/powerpoint/2010/main" val="2467513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2038243"/>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552103"/>
            <a:ext cx="6203721" cy="1655750"/>
          </a:xfrm>
          <a:prstGeom prst="rect">
            <a:avLst/>
          </a:prstGeom>
        </p:spPr>
        <p:txBody>
          <a:bodyPr spcFirstLastPara="1" wrap="square" lIns="91425" tIns="91425" rIns="91425" bIns="91425" anchor="ctr" anchorCtr="0">
            <a:noAutofit/>
          </a:bodyPr>
          <a:lstStyle/>
          <a:p>
            <a:pPr lvl="1" algn="l" rtl="1"/>
            <a:r>
              <a:rPr lang="en-US" sz="4000" b="0" i="0" u="none" strike="noStrike" baseline="0" dirty="0">
                <a:latin typeface="Franklin Gothic Demi" panose="020B0703020102020204" pitchFamily="34" charset="0"/>
              </a:rPr>
              <a:t>Deep learning models for </a:t>
            </a:r>
            <a:br>
              <a:rPr lang="en-US" sz="4000" b="0" i="0" u="none" strike="noStrike" baseline="0" dirty="0">
                <a:latin typeface="Franklin Gothic Demi" panose="020B0703020102020204" pitchFamily="34" charset="0"/>
              </a:rPr>
            </a:br>
            <a:r>
              <a:rPr lang="en-US" sz="4000" b="1" i="0" u="none" strike="noStrike" baseline="0" dirty="0">
                <a:latin typeface="Franklin Gothic Demi" panose="020B0703020102020204" pitchFamily="34" charset="0"/>
              </a:rPr>
              <a:t>huge amounts of data</a:t>
            </a:r>
            <a:endParaRPr lang="en-US" sz="4000" b="1"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5260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234479" y="1152475"/>
            <a:ext cx="8581529" cy="371825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endParaRPr lang="en-US" sz="20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2000" dirty="0">
                <a:solidFill>
                  <a:schemeClr val="lt1"/>
                </a:solidFill>
              </a:rPr>
              <a:t>Huge amount of data is a major challenge in deep learning models.</a:t>
            </a:r>
          </a:p>
          <a:p>
            <a:pPr marL="285750" lvl="0" indent="-285750" algn="l" rtl="0">
              <a:spcBef>
                <a:spcPts val="0"/>
              </a:spcBef>
              <a:spcAft>
                <a:spcPts val="0"/>
              </a:spcAft>
              <a:buFont typeface="Arial" panose="020B0604020202020204" pitchFamily="34" charset="0"/>
              <a:buChar char="•"/>
            </a:pPr>
            <a:endParaRPr lang="en-US" sz="20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2000" dirty="0">
                <a:solidFill>
                  <a:schemeClr val="lt1"/>
                </a:solidFill>
              </a:rPr>
              <a:t>In a large data set there are many types of samples classes with a lot of attributes In them.</a:t>
            </a:r>
          </a:p>
          <a:p>
            <a:pPr marL="285750" lvl="0" indent="-285750" algn="l" rtl="0">
              <a:spcBef>
                <a:spcPts val="0"/>
              </a:spcBef>
              <a:spcAft>
                <a:spcPts val="0"/>
              </a:spcAft>
              <a:buFont typeface="Arial" panose="020B0604020202020204" pitchFamily="34" charset="0"/>
              <a:buChar char="•"/>
            </a:pPr>
            <a:endParaRPr lang="en-US" sz="20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2000" dirty="0">
                <a:solidFill>
                  <a:schemeClr val="lt1"/>
                </a:solidFill>
              </a:rPr>
              <a:t>Several large-scale models have been developed.</a:t>
            </a:r>
          </a:p>
          <a:p>
            <a:pPr marL="0" lvl="0" indent="0" algn="l" rtl="0">
              <a:spcBef>
                <a:spcPts val="0"/>
              </a:spcBef>
              <a:spcAft>
                <a:spcPts val="0"/>
              </a:spcAft>
              <a:buNone/>
            </a:pPr>
            <a:endParaRPr lang="en-US" sz="20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5" y="500875"/>
            <a:ext cx="7406643"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400" b="0" i="0" u="none" strike="noStrike" baseline="0" dirty="0">
                <a:latin typeface="Franklin Gothic Demi" panose="020B0703020102020204" pitchFamily="34" charset="0"/>
              </a:rPr>
              <a:t>Deep learning models for big data feature learning</a:t>
            </a:r>
            <a:endParaRPr lang="en-US"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84278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45"/>
          <p:cNvSpPr txBox="1">
            <a:spLocks noGrp="1"/>
          </p:cNvSpPr>
          <p:nvPr>
            <p:ph type="title"/>
          </p:nvPr>
        </p:nvSpPr>
        <p:spPr>
          <a:xfrm>
            <a:off x="720000" y="461768"/>
            <a:ext cx="64326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First article – working in parallel </a:t>
            </a:r>
            <a:endParaRPr dirty="0"/>
          </a:p>
        </p:txBody>
      </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Jeffrey Dean, Greg </a:t>
            </a:r>
            <a:r>
              <a:rPr lang="en-US" sz="2000" b="0" i="1" dirty="0" err="1">
                <a:solidFill>
                  <a:schemeClr val="bg1"/>
                </a:solidFill>
                <a:effectLst/>
                <a:latin typeface="Lato" panose="020F0502020204030203" pitchFamily="34" charset="0"/>
                <a:ea typeface="Lato" panose="020F0502020204030203" pitchFamily="34" charset="0"/>
                <a:cs typeface="Lato" panose="020F0502020204030203" pitchFamily="34" charset="0"/>
              </a:rPr>
              <a:t>Corrado</a:t>
            </a: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 Rajat Monga, Kai Chen, Matthieu Devin, Mark Mao, </a:t>
            </a:r>
            <a:r>
              <a:rPr lang="en-US" sz="2000" b="0" i="1" dirty="0" err="1">
                <a:solidFill>
                  <a:schemeClr val="bg1"/>
                </a:solidFill>
                <a:effectLst/>
                <a:latin typeface="Lato" panose="020F0502020204030203" pitchFamily="34" charset="0"/>
                <a:ea typeface="Lato" panose="020F0502020204030203" pitchFamily="34" charset="0"/>
                <a:cs typeface="Lato" panose="020F0502020204030203" pitchFamily="34" charset="0"/>
              </a:rPr>
              <a:t>Marc'aurelio</a:t>
            </a: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2000" b="0" i="1" dirty="0" err="1">
                <a:solidFill>
                  <a:schemeClr val="bg1"/>
                </a:solidFill>
                <a:effectLst/>
                <a:latin typeface="Lato" panose="020F0502020204030203" pitchFamily="34" charset="0"/>
                <a:ea typeface="Lato" panose="020F0502020204030203" pitchFamily="34" charset="0"/>
                <a:cs typeface="Lato" panose="020F0502020204030203" pitchFamily="34" charset="0"/>
              </a:rPr>
              <a:t>Ranzato</a:t>
            </a: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 Andrew Senior, Paul Tucker, </a:t>
            </a:r>
            <a:r>
              <a:rPr lang="en-US" sz="2000" b="0" i="1" dirty="0" err="1">
                <a:solidFill>
                  <a:schemeClr val="bg1"/>
                </a:solidFill>
                <a:effectLst/>
                <a:latin typeface="Lato" panose="020F0502020204030203" pitchFamily="34" charset="0"/>
                <a:ea typeface="Lato" panose="020F0502020204030203" pitchFamily="34" charset="0"/>
                <a:cs typeface="Lato" panose="020F0502020204030203" pitchFamily="34" charset="0"/>
              </a:rPr>
              <a:t>Ke</a:t>
            </a:r>
            <a:r>
              <a:rPr lang="en-US" sz="2000" b="0" i="1" dirty="0">
                <a:solidFill>
                  <a:schemeClr val="bg1"/>
                </a:solidFill>
                <a:effectLst/>
                <a:latin typeface="Lato" panose="020F0502020204030203" pitchFamily="34" charset="0"/>
                <a:ea typeface="Lato" panose="020F0502020204030203" pitchFamily="34" charset="0"/>
                <a:cs typeface="Lato" panose="020F0502020204030203" pitchFamily="34" charset="0"/>
              </a:rPr>
              <a:t> Yang, Quoc Le, Andrew Ng</a:t>
            </a:r>
            <a:endParaRPr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618950" y="1223723"/>
            <a:ext cx="3890313" cy="3519627"/>
          </a:xfrm>
          <a:prstGeom prst="rect">
            <a:avLst/>
          </a:prstGeom>
        </p:spPr>
        <p:txBody>
          <a:bodyPr spcFirstLastPara="1" wrap="square" lIns="91425" tIns="91425" rIns="91425" bIns="91425" anchor="t" anchorCtr="0">
            <a:noAutofit/>
          </a:bodyPr>
          <a:lstStyle/>
          <a:p>
            <a:pPr marL="285750" lvl="0" indent="-285750" rtl="0">
              <a:spcBef>
                <a:spcPts val="600"/>
              </a:spcBef>
              <a:spcAft>
                <a:spcPts val="0"/>
              </a:spcAft>
              <a:buFont typeface="Arial" panose="020B0604020202020204" pitchFamily="34" charset="0"/>
              <a:buChar char="•"/>
            </a:pPr>
            <a:r>
              <a:rPr lang="en-US" sz="1800" dirty="0">
                <a:solidFill>
                  <a:schemeClr val="lt1"/>
                </a:solidFill>
              </a:rPr>
              <a:t>Developed a software framework called </a:t>
            </a:r>
            <a:r>
              <a:rPr lang="en-US" sz="1800" dirty="0">
                <a:solidFill>
                  <a:schemeClr val="tx2"/>
                </a:solidFill>
              </a:rPr>
              <a:t>DISTBELIEF</a:t>
            </a:r>
            <a:r>
              <a:rPr lang="en-US" sz="1800" dirty="0">
                <a:solidFill>
                  <a:schemeClr val="lt1"/>
                </a:solidFill>
              </a:rPr>
              <a:t> </a:t>
            </a:r>
          </a:p>
          <a:p>
            <a:pPr marL="285750" lvl="0" indent="-285750" rtl="0">
              <a:spcBef>
                <a:spcPts val="600"/>
              </a:spcBef>
              <a:spcAft>
                <a:spcPts val="0"/>
              </a:spcAft>
              <a:buFont typeface="Arial" panose="020B0604020202020204" pitchFamily="34" charset="0"/>
              <a:buChar char="•"/>
            </a:pPr>
            <a:r>
              <a:rPr lang="en-US" sz="1800" dirty="0">
                <a:solidFill>
                  <a:schemeClr val="lt1"/>
                </a:solidFill>
              </a:rPr>
              <a:t>train many machines in parallel.</a:t>
            </a:r>
          </a:p>
          <a:p>
            <a:pPr marL="0" lvl="0" indent="0" rtl="0">
              <a:spcBef>
                <a:spcPts val="0"/>
              </a:spcBef>
              <a:spcAft>
                <a:spcPts val="0"/>
              </a:spcAft>
              <a:buNone/>
            </a:pPr>
            <a:endParaRPr lang="en-US" sz="1800" dirty="0">
              <a:solidFill>
                <a:schemeClr val="lt1"/>
              </a:solidFill>
            </a:endParaRPr>
          </a:p>
          <a:p>
            <a:pPr marL="285750" lvl="0" indent="-285750" rtl="0">
              <a:spcBef>
                <a:spcPts val="1200"/>
              </a:spcBef>
              <a:spcAft>
                <a:spcPts val="0"/>
              </a:spcAft>
              <a:buFont typeface="Arial" panose="020B0604020202020204" pitchFamily="34" charset="0"/>
              <a:buChar char="•"/>
            </a:pPr>
            <a:r>
              <a:rPr lang="en-US" sz="1800" dirty="0">
                <a:solidFill>
                  <a:schemeClr val="tx2">
                    <a:lumMod val="40000"/>
                    <a:lumOff val="60000"/>
                  </a:schemeClr>
                </a:solidFill>
              </a:rPr>
              <a:t>small blocks</a:t>
            </a:r>
          </a:p>
          <a:p>
            <a:pPr marL="285750" lvl="0" indent="-285750" rtl="0">
              <a:spcBef>
                <a:spcPts val="1200"/>
              </a:spcBef>
              <a:spcAft>
                <a:spcPts val="0"/>
              </a:spcAft>
              <a:buFont typeface="Arial" panose="020B0604020202020204" pitchFamily="34" charset="0"/>
              <a:buChar char="•"/>
            </a:pPr>
            <a:r>
              <a:rPr lang="en-US" sz="1800" dirty="0">
                <a:solidFill>
                  <a:schemeClr val="lt1"/>
                </a:solidFill>
              </a:rPr>
              <a:t>Each one is assigned to a computer. </a:t>
            </a:r>
          </a:p>
          <a:p>
            <a:pPr marL="285750" lvl="0" indent="-285750" rtl="0">
              <a:spcBef>
                <a:spcPts val="1200"/>
              </a:spcBef>
              <a:spcAft>
                <a:spcPts val="0"/>
              </a:spcAft>
              <a:buFont typeface="Arial" panose="020B0604020202020204" pitchFamily="34" charset="0"/>
              <a:buChar char="•"/>
            </a:pPr>
            <a:r>
              <a:rPr lang="en-US" sz="1800" dirty="0">
                <a:solidFill>
                  <a:schemeClr val="lt1"/>
                </a:solidFill>
              </a:rPr>
              <a:t>NN still connected</a:t>
            </a:r>
          </a:p>
          <a:p>
            <a:pPr marL="285750" lvl="0" indent="-285750" rtl="0">
              <a:spcBef>
                <a:spcPts val="1200"/>
              </a:spcBef>
              <a:spcAft>
                <a:spcPts val="0"/>
              </a:spcAft>
              <a:buFont typeface="Arial" panose="020B0604020202020204" pitchFamily="34" charset="0"/>
              <a:buChar char="•"/>
            </a:pPr>
            <a:r>
              <a:rPr lang="en-US" sz="1800" dirty="0">
                <a:solidFill>
                  <a:schemeClr val="lt1"/>
                </a:solidFill>
              </a:rPr>
              <a:t>SA-E and DBN</a:t>
            </a:r>
            <a:endParaRPr sz="1800" dirty="0">
              <a:solidFill>
                <a:schemeClr val="lt1"/>
              </a:solidFill>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20601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6635984" y="35170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764504" y="7600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50" name="Picture 2" descr="Google DistBelief paper: Large Scale Distributed Deep Networks">
            <a:extLst>
              <a:ext uri="{FF2B5EF4-FFF2-40B4-BE49-F238E27FC236}">
                <a16:creationId xmlns:a16="http://schemas.microsoft.com/office/drawing/2014/main" id="{FE65A587-1CF2-4AFC-A961-30A97B081C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104" y="446900"/>
            <a:ext cx="5080149" cy="443896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DistBelief Archives - jenaiz.com - I think.">
            <a:extLst>
              <a:ext uri="{FF2B5EF4-FFF2-40B4-BE49-F238E27FC236}">
                <a16:creationId xmlns:a16="http://schemas.microsoft.com/office/drawing/2014/main" id="{3E3A0199-A357-4F17-A09E-4326013E5B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503" y="931675"/>
            <a:ext cx="5385745" cy="35890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45"/>
          <p:cNvSpPr txBox="1">
            <a:spLocks noGrp="1"/>
          </p:cNvSpPr>
          <p:nvPr>
            <p:ph type="title"/>
          </p:nvPr>
        </p:nvSpPr>
        <p:spPr>
          <a:xfrm>
            <a:off x="720000" y="461768"/>
            <a:ext cx="72860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parallel &amp; GPU</a:t>
            </a:r>
            <a:endParaRPr dirty="0"/>
          </a:p>
        </p:txBody>
      </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r>
              <a:rPr lang="sv-SE" sz="2400" dirty="0">
                <a:solidFill>
                  <a:schemeClr val="bg1"/>
                </a:solidFill>
              </a:rPr>
              <a:t>Rajat Raina </a:t>
            </a:r>
          </a:p>
          <a:p>
            <a:pPr marL="0" lvl="0" indent="0"/>
            <a:r>
              <a:rPr lang="sv-SE" sz="2400" dirty="0">
                <a:solidFill>
                  <a:schemeClr val="bg1"/>
                </a:solidFill>
              </a:rPr>
              <a:t>Anand Madhavan </a:t>
            </a:r>
          </a:p>
          <a:p>
            <a:pPr marL="0" lvl="0" indent="0"/>
            <a:r>
              <a:rPr lang="sv-SE" sz="2400" dirty="0">
                <a:solidFill>
                  <a:schemeClr val="bg1"/>
                </a:solidFill>
              </a:rPr>
              <a:t>Andrew Y. Ng</a:t>
            </a:r>
            <a:endParaRPr sz="2400" dirty="0">
              <a:solidFill>
                <a:schemeClr val="bg1"/>
              </a:solidFill>
            </a:endParaRPr>
          </a:p>
        </p:txBody>
      </p:sp>
      <p:sp>
        <p:nvSpPr>
          <p:cNvPr id="448" name="Google Shape;448;p45"/>
          <p:cNvSpPr txBox="1">
            <a:spLocks noGrp="1"/>
          </p:cNvSpPr>
          <p:nvPr>
            <p:ph type="subTitle" idx="4"/>
          </p:nvPr>
        </p:nvSpPr>
        <p:spPr>
          <a:xfrm>
            <a:off x="4753189" y="1355263"/>
            <a:ext cx="3776435" cy="3326470"/>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n-US" sz="1800" dirty="0">
                <a:solidFill>
                  <a:schemeClr val="lt1"/>
                </a:solidFill>
              </a:rPr>
              <a:t>Developed a framework </a:t>
            </a:r>
          </a:p>
          <a:p>
            <a:pPr marL="0" lvl="0" indent="0">
              <a:spcBef>
                <a:spcPts val="600"/>
              </a:spcBef>
            </a:pPr>
            <a:r>
              <a:rPr lang="en-US" sz="1800" u="sng" dirty="0">
                <a:solidFill>
                  <a:schemeClr val="tx2"/>
                </a:solidFill>
              </a:rPr>
              <a:t>based on GPUs </a:t>
            </a:r>
          </a:p>
          <a:p>
            <a:pPr marL="285750" lvl="0" indent="-285750">
              <a:spcBef>
                <a:spcPts val="600"/>
              </a:spcBef>
              <a:buFont typeface="Arial" panose="020B0604020202020204" pitchFamily="34" charset="0"/>
              <a:buChar char="•"/>
            </a:pPr>
            <a:r>
              <a:rPr lang="en-US" sz="1800" dirty="0">
                <a:solidFill>
                  <a:schemeClr val="lt1"/>
                </a:solidFill>
              </a:rPr>
              <a:t>parallel training </a:t>
            </a:r>
          </a:p>
          <a:p>
            <a:pPr marL="285750" lvl="0" indent="-285750">
              <a:buFont typeface="Arial" panose="020B0604020202020204" pitchFamily="34" charset="0"/>
              <a:buChar char="•"/>
            </a:pPr>
            <a:endParaRPr lang="en-US" sz="1800" dirty="0">
              <a:solidFill>
                <a:schemeClr val="lt1"/>
              </a:solidFill>
            </a:endParaRPr>
          </a:p>
          <a:p>
            <a:pPr marL="285750" lvl="0" indent="-285750">
              <a:buFont typeface="Arial" panose="020B0604020202020204" pitchFamily="34" charset="0"/>
              <a:buChar char="•"/>
            </a:pPr>
            <a:r>
              <a:rPr lang="en-US" sz="1800" dirty="0">
                <a:solidFill>
                  <a:schemeClr val="lt1"/>
                </a:solidFill>
              </a:rPr>
              <a:t>parameters and some training objects into the global memory to reduce </a:t>
            </a:r>
            <a:r>
              <a:rPr lang="en-US" sz="1800" b="1" dirty="0">
                <a:solidFill>
                  <a:schemeClr val="tx2"/>
                </a:solidFill>
              </a:rPr>
              <a:t>data transfer</a:t>
            </a:r>
            <a:r>
              <a:rPr lang="en-US" sz="1800" dirty="0">
                <a:solidFill>
                  <a:schemeClr val="lt1"/>
                </a:solidFill>
              </a:rPr>
              <a:t>.</a:t>
            </a:r>
            <a:endParaRPr sz="1800" dirty="0">
              <a:solidFill>
                <a:schemeClr val="lt1"/>
              </a:solidFill>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0" name="Picture 2" descr="Rajat Raina">
            <a:extLst>
              <a:ext uri="{FF2B5EF4-FFF2-40B4-BE49-F238E27FC236}">
                <a16:creationId xmlns:a16="http://schemas.microsoft.com/office/drawing/2014/main" id="{5555B4D0-FFB8-4405-992D-024387FC60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911" y="2255338"/>
            <a:ext cx="746012" cy="63282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nand Madhavan, #HIRING">
            <a:extLst>
              <a:ext uri="{FF2B5EF4-FFF2-40B4-BE49-F238E27FC236}">
                <a16:creationId xmlns:a16="http://schemas.microsoft.com/office/drawing/2014/main" id="{4DA33DCE-2EF3-4376-84BA-408A4AF045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564" y="3320526"/>
            <a:ext cx="725008" cy="72500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Machine Learning Yearning">
            <a:extLst>
              <a:ext uri="{FF2B5EF4-FFF2-40B4-BE49-F238E27FC236}">
                <a16:creationId xmlns:a16="http://schemas.microsoft.com/office/drawing/2014/main" id="{D0234695-7B60-48EB-8A8A-821A05432E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7507" y="3507337"/>
            <a:ext cx="648717" cy="86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41616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6635984" y="35170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764504" y="7600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תמונה 6">
            <a:extLst>
              <a:ext uri="{FF2B5EF4-FFF2-40B4-BE49-F238E27FC236}">
                <a16:creationId xmlns:a16="http://schemas.microsoft.com/office/drawing/2014/main" id="{2EF1F6E8-AA11-40D1-91E0-313E6BFF9B35}"/>
              </a:ext>
            </a:extLst>
          </p:cNvPr>
          <p:cNvPicPr>
            <a:picLocks noChangeAspect="1"/>
          </p:cNvPicPr>
          <p:nvPr/>
        </p:nvPicPr>
        <p:blipFill>
          <a:blip r:embed="rId3"/>
          <a:stretch>
            <a:fillRect/>
          </a:stretch>
        </p:blipFill>
        <p:spPr>
          <a:xfrm>
            <a:off x="1464053" y="639097"/>
            <a:ext cx="6060228" cy="3626036"/>
          </a:xfrm>
          <a:prstGeom prst="rect">
            <a:avLst/>
          </a:prstGeom>
        </p:spPr>
      </p:pic>
    </p:spTree>
    <p:extLst>
      <p:ext uri="{BB962C8B-B14F-4D97-AF65-F5344CB8AC3E}">
        <p14:creationId xmlns:p14="http://schemas.microsoft.com/office/powerpoint/2010/main" val="9590990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8428900" y="386358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764504" y="7600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חץ: ימינה 3">
            <a:extLst>
              <a:ext uri="{FF2B5EF4-FFF2-40B4-BE49-F238E27FC236}">
                <a16:creationId xmlns:a16="http://schemas.microsoft.com/office/drawing/2014/main" id="{CBD87FF1-6A9A-45A5-B4F4-EC6FEA832B56}"/>
              </a:ext>
            </a:extLst>
          </p:cNvPr>
          <p:cNvSpPr/>
          <p:nvPr/>
        </p:nvSpPr>
        <p:spPr>
          <a:xfrm rot="16200000">
            <a:off x="3213718" y="4593866"/>
            <a:ext cx="523782" cy="49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Google Shape;448;p45">
            <a:extLst>
              <a:ext uri="{FF2B5EF4-FFF2-40B4-BE49-F238E27FC236}">
                <a16:creationId xmlns:a16="http://schemas.microsoft.com/office/drawing/2014/main" id="{5A509583-8D1E-43F6-A1E0-0E0C00D6340D}"/>
              </a:ext>
            </a:extLst>
          </p:cNvPr>
          <p:cNvSpPr txBox="1">
            <a:spLocks/>
          </p:cNvSpPr>
          <p:nvPr/>
        </p:nvSpPr>
        <p:spPr>
          <a:xfrm>
            <a:off x="65063" y="4649047"/>
            <a:ext cx="3475995" cy="3756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Start from 0:40</a:t>
            </a:r>
          </a:p>
          <a:p>
            <a:pPr algn="ct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2" name="WhatsApp Video 2022-03-13 at 22.41.47 (1)">
            <a:hlinkClick r:id="" action="ppaction://media"/>
            <a:extLst>
              <a:ext uri="{FF2B5EF4-FFF2-40B4-BE49-F238E27FC236}">
                <a16:creationId xmlns:a16="http://schemas.microsoft.com/office/drawing/2014/main" id="{89CA34BF-3B0E-410B-A0F3-54034CE7045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4250" y="325790"/>
            <a:ext cx="6845282" cy="3874688"/>
          </a:xfrm>
          <a:prstGeom prst="rect">
            <a:avLst/>
          </a:prstGeom>
        </p:spPr>
      </p:pic>
    </p:spTree>
    <p:extLst>
      <p:ext uri="{BB962C8B-B14F-4D97-AF65-F5344CB8AC3E}">
        <p14:creationId xmlns:p14="http://schemas.microsoft.com/office/powerpoint/2010/main" val="33558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997021"/>
            <a:ext cx="7704000" cy="24148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u="sng" dirty="0">
                <a:solidFill>
                  <a:schemeClr val="lt1"/>
                </a:solidFill>
                <a:latin typeface="Lato" panose="020F0502020204030203" pitchFamily="34" charset="0"/>
                <a:ea typeface="Lato" panose="020F0502020204030203" pitchFamily="34" charset="0"/>
                <a:cs typeface="Lato" panose="020F0502020204030203" pitchFamily="34" charset="0"/>
              </a:rPr>
              <a:t>Supervised</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a:t>
            </a:r>
          </a:p>
          <a:p>
            <a:pPr marL="285750" lvl="0" indent="-285750" algn="l" rtl="0">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Examples with the “correct answers”</a:t>
            </a:r>
          </a:p>
          <a:p>
            <a:pPr marL="285750" lvl="0" indent="-285750" algn="l" rtl="0">
              <a:spcBef>
                <a:spcPts val="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labels</a:t>
            </a:r>
          </a:p>
          <a:p>
            <a:pPr marL="0" lvl="0" indent="0" algn="l" rtl="0">
              <a:spcBef>
                <a:spcPts val="0"/>
              </a:spcBef>
              <a:spcAft>
                <a:spcPts val="0"/>
              </a:spcAft>
              <a:buNone/>
            </a:pPr>
            <a:endParaRPr lang="en-US" sz="24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r>
              <a:rPr lang="en-US" sz="2400" b="1" u="sng" dirty="0">
                <a:solidFill>
                  <a:schemeClr val="lt1"/>
                </a:solidFill>
                <a:latin typeface="Lato" panose="020F0502020204030203" pitchFamily="34" charset="0"/>
                <a:ea typeface="Lato" panose="020F0502020204030203" pitchFamily="34" charset="0"/>
                <a:cs typeface="Lato" panose="020F0502020204030203" pitchFamily="34" charset="0"/>
              </a:rPr>
              <a:t>Unsupervised</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 </a:t>
            </a:r>
          </a:p>
          <a:p>
            <a:pPr marL="285750" indent="-285750">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O</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nly set of examples</a:t>
            </a:r>
          </a:p>
          <a:p>
            <a:pPr marL="285750" lvl="0" indent="-285750" algn="l" rtl="0">
              <a:spcBef>
                <a:spcPts val="0"/>
              </a:spcBef>
              <a:spcAft>
                <a:spcPts val="0"/>
              </a:spcAft>
              <a:buFont typeface="Arial" panose="020B0604020202020204" pitchFamily="34" charset="0"/>
              <a:buChar char="•"/>
            </a:pP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extract meaningful features from the data</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latin typeface="Franklin Gothic Demi" panose="020B0703020102020204" pitchFamily="34" charset="0"/>
              </a:rPr>
              <a:t>Deep learning</a:t>
            </a:r>
            <a:endParaRPr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B9275CEE-3D25-F842-9B15-B83D86602057}"/>
              </a:ext>
            </a:extLst>
          </p:cNvPr>
          <p:cNvPicPr>
            <a:picLocks noChangeAspect="1"/>
          </p:cNvPicPr>
          <p:nvPr/>
        </p:nvPicPr>
        <p:blipFill>
          <a:blip r:embed="rId3"/>
          <a:stretch>
            <a:fillRect/>
          </a:stretch>
        </p:blipFill>
        <p:spPr>
          <a:xfrm>
            <a:off x="6560924" y="3780852"/>
            <a:ext cx="2373087" cy="1296500"/>
          </a:xfrm>
          <a:prstGeom prst="rect">
            <a:avLst/>
          </a:prstGeom>
        </p:spPr>
      </p:pic>
      <p:pic>
        <p:nvPicPr>
          <p:cNvPr id="9220" name="Picture 4" descr="Artificial Intelligence: The Technology That Will Change The World | by  Marko Youngson | Medium">
            <a:extLst>
              <a:ext uri="{FF2B5EF4-FFF2-40B4-BE49-F238E27FC236}">
                <a16:creationId xmlns:a16="http://schemas.microsoft.com/office/drawing/2014/main" id="{B8F76376-CA1E-4850-99AD-E380C114F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928" y="3344107"/>
            <a:ext cx="3684275" cy="165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7522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2038243"/>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358629"/>
            <a:ext cx="6203721" cy="2038243"/>
          </a:xfrm>
          <a:prstGeom prst="rect">
            <a:avLst/>
          </a:prstGeom>
        </p:spPr>
        <p:txBody>
          <a:bodyPr spcFirstLastPara="1" wrap="square" lIns="91425" tIns="91425" rIns="91425" bIns="91425" anchor="ctr" anchorCtr="0">
            <a:noAutofit/>
          </a:bodyPr>
          <a:lstStyle/>
          <a:p>
            <a:pPr lvl="1" rtl="1"/>
            <a:r>
              <a:rPr lang="en-US" sz="4800" b="0" i="0" u="none" strike="noStrike" baseline="0" dirty="0">
                <a:latin typeface="Franklin Gothic Demi" panose="020B0703020102020204" pitchFamily="34" charset="0"/>
              </a:rPr>
              <a:t>Deep learning models for </a:t>
            </a:r>
            <a:br>
              <a:rPr lang="en-US" sz="4800" b="0" i="0" u="none" strike="noStrike" baseline="0" dirty="0">
                <a:latin typeface="Franklin Gothic Demi" panose="020B0703020102020204" pitchFamily="34" charset="0"/>
              </a:rPr>
            </a:br>
            <a:r>
              <a:rPr lang="en-US" sz="4800" b="1" i="0" u="none" strike="noStrike" baseline="0" dirty="0">
                <a:latin typeface="Franklin Gothic Demi" panose="020B0703020102020204" pitchFamily="34" charset="0"/>
              </a:rPr>
              <a:t>heterogeneous data</a:t>
            </a:r>
            <a:endParaRPr lang="en-US" sz="4800" b="1"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2</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1330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312495"/>
            <a:ext cx="7704000" cy="3456000"/>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US" sz="2000" dirty="0">
                <a:solidFill>
                  <a:schemeClr val="lt1"/>
                </a:solidFill>
              </a:rPr>
              <a:t>A distinct characteristic of big data is its </a:t>
            </a:r>
            <a:r>
              <a:rPr lang="en-US" sz="2400" b="1" u="sng" dirty="0">
                <a:solidFill>
                  <a:schemeClr val="tx2"/>
                </a:solidFill>
              </a:rPr>
              <a:t>variety</a:t>
            </a:r>
            <a:endParaRPr lang="en-US" sz="2000" b="1" u="sng" dirty="0">
              <a:solidFill>
                <a:schemeClr val="tx2"/>
              </a:solidFill>
            </a:endParaRPr>
          </a:p>
          <a:p>
            <a:pPr marL="342900" lvl="0" indent="-342900" algn="l" rtl="0">
              <a:spcBef>
                <a:spcPts val="0"/>
              </a:spcBef>
              <a:spcAft>
                <a:spcPts val="0"/>
              </a:spcAft>
              <a:buFont typeface="Arial" panose="020B0604020202020204" pitchFamily="34" charset="0"/>
              <a:buChar char="•"/>
            </a:pPr>
            <a:endParaRPr lang="en-US" sz="2000" dirty="0">
              <a:solidFill>
                <a:schemeClr val="lt1"/>
              </a:solidFill>
            </a:endParaRPr>
          </a:p>
          <a:p>
            <a:pPr marL="342900" lvl="0" indent="-342900" algn="l" rtl="0">
              <a:spcBef>
                <a:spcPts val="0"/>
              </a:spcBef>
              <a:spcAft>
                <a:spcPts val="0"/>
              </a:spcAft>
              <a:buFont typeface="Arial" panose="020B0604020202020204" pitchFamily="34" charset="0"/>
              <a:buChar char="•"/>
            </a:pPr>
            <a:r>
              <a:rPr lang="en-US" sz="2000" dirty="0">
                <a:solidFill>
                  <a:schemeClr val="lt1"/>
                </a:solidFill>
              </a:rPr>
              <a:t>various formats including </a:t>
            </a:r>
            <a:r>
              <a:rPr lang="en-US" sz="2000" u="sng" dirty="0">
                <a:solidFill>
                  <a:schemeClr val="lt1"/>
                </a:solidFill>
              </a:rPr>
              <a:t>structured</a:t>
            </a:r>
            <a:r>
              <a:rPr lang="en-US" sz="2000" dirty="0">
                <a:solidFill>
                  <a:schemeClr val="lt1"/>
                </a:solidFill>
              </a:rPr>
              <a:t> data and </a:t>
            </a:r>
            <a:r>
              <a:rPr lang="en-US" sz="2000" u="sng" dirty="0">
                <a:solidFill>
                  <a:schemeClr val="lt1"/>
                </a:solidFill>
              </a:rPr>
              <a:t>unstructured</a:t>
            </a:r>
            <a:r>
              <a:rPr lang="en-US" sz="2000" dirty="0">
                <a:solidFill>
                  <a:schemeClr val="lt1"/>
                </a:solidFill>
              </a:rPr>
              <a:t> data.</a:t>
            </a:r>
          </a:p>
          <a:p>
            <a:pPr marL="342900" lvl="0" indent="-342900" algn="l" rtl="0">
              <a:spcBef>
                <a:spcPts val="0"/>
              </a:spcBef>
              <a:spcAft>
                <a:spcPts val="0"/>
              </a:spcAft>
              <a:buFont typeface="Arial" panose="020B0604020202020204" pitchFamily="34" charset="0"/>
              <a:buChar char="•"/>
            </a:pPr>
            <a:endParaRPr lang="en-US" sz="2000" dirty="0">
              <a:solidFill>
                <a:schemeClr val="lt1"/>
              </a:solidFill>
            </a:endParaRPr>
          </a:p>
          <a:p>
            <a:pPr marL="342900" lvl="0" indent="-342900" algn="l" rtl="0">
              <a:spcBef>
                <a:spcPts val="0"/>
              </a:spcBef>
              <a:spcAft>
                <a:spcPts val="0"/>
              </a:spcAft>
              <a:buFont typeface="Arial" panose="020B0604020202020204" pitchFamily="34" charset="0"/>
              <a:buChar char="•"/>
            </a:pPr>
            <a:r>
              <a:rPr lang="en-US" sz="2000" dirty="0">
                <a:solidFill>
                  <a:schemeClr val="lt1"/>
                </a:solidFill>
              </a:rPr>
              <a:t>For example, </a:t>
            </a:r>
            <a:r>
              <a:rPr lang="en-US" sz="2000" dirty="0">
                <a:solidFill>
                  <a:schemeClr val="tx2"/>
                </a:solidFill>
              </a:rPr>
              <a:t>video clip </a:t>
            </a:r>
            <a:r>
              <a:rPr lang="en-US" sz="2000" dirty="0">
                <a:solidFill>
                  <a:schemeClr val="lt1"/>
                </a:solidFill>
              </a:rPr>
              <a:t>-&gt; includes images, text and audio.</a:t>
            </a:r>
          </a:p>
          <a:p>
            <a:pPr marL="342900" lvl="0" indent="-342900" algn="l" rtl="0">
              <a:spcBef>
                <a:spcPts val="0"/>
              </a:spcBef>
              <a:spcAft>
                <a:spcPts val="0"/>
              </a:spcAft>
              <a:buFont typeface="Arial" panose="020B0604020202020204" pitchFamily="34" charset="0"/>
              <a:buChar char="•"/>
            </a:pPr>
            <a:endParaRPr lang="en-US" sz="2000" dirty="0">
              <a:solidFill>
                <a:schemeClr val="lt1"/>
              </a:solidFill>
            </a:endParaRPr>
          </a:p>
          <a:p>
            <a:pPr marL="342900" lvl="0" indent="-342900" algn="l" rtl="0">
              <a:spcBef>
                <a:spcPts val="0"/>
              </a:spcBef>
              <a:spcAft>
                <a:spcPts val="0"/>
              </a:spcAft>
              <a:buFont typeface="Arial" panose="020B0604020202020204" pitchFamily="34" charset="0"/>
              <a:buChar char="•"/>
            </a:pPr>
            <a:r>
              <a:rPr lang="en-US" sz="2000" dirty="0">
                <a:solidFill>
                  <a:schemeClr val="lt1"/>
                </a:solidFill>
              </a:rPr>
              <a:t>Every object has different characteristic =</a:t>
            </a:r>
          </a:p>
          <a:p>
            <a:pPr marL="0" lvl="0" indent="0" algn="l" rtl="0">
              <a:spcBef>
                <a:spcPts val="0"/>
              </a:spcBef>
              <a:spcAft>
                <a:spcPts val="0"/>
              </a:spcAft>
              <a:buNone/>
            </a:pPr>
            <a:r>
              <a:rPr lang="en-US" sz="2000" dirty="0">
                <a:solidFill>
                  <a:schemeClr val="lt1"/>
                </a:solidFill>
              </a:rPr>
              <a:t>	which leads us to the </a:t>
            </a:r>
            <a:r>
              <a:rPr lang="en-US" sz="2000" u="sng" dirty="0">
                <a:solidFill>
                  <a:schemeClr val="lt1"/>
                </a:solidFill>
              </a:rPr>
              <a:t>complexity of heterogeneous data</a:t>
            </a:r>
            <a:r>
              <a:rPr lang="en-US" sz="2000" dirty="0">
                <a:solidFill>
                  <a:schemeClr val="lt1"/>
                </a:solidFill>
              </a:rPr>
              <a:t>.</a:t>
            </a: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5" y="500875"/>
            <a:ext cx="7406643"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400" b="0" i="0" u="none" strike="noStrike" baseline="0" dirty="0">
                <a:latin typeface="Franklin Gothic Demi" panose="020B0703020102020204" pitchFamily="34" charset="0"/>
              </a:rPr>
              <a:t>Deep learning models for </a:t>
            </a:r>
            <a:r>
              <a:rPr lang="en-US" sz="2400" b="1" i="0" u="none" strike="noStrike" baseline="0" dirty="0">
                <a:latin typeface="Franklin Gothic Demi" panose="020B0703020102020204" pitchFamily="34" charset="0"/>
              </a:rPr>
              <a:t>heterogeneous data</a:t>
            </a:r>
            <a:endParaRPr lang="en-US"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233542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45"/>
          <p:cNvSpPr txBox="1">
            <a:spLocks noGrp="1"/>
          </p:cNvSpPr>
          <p:nvPr>
            <p:ph type="title"/>
          </p:nvPr>
        </p:nvSpPr>
        <p:spPr>
          <a:xfrm>
            <a:off x="720000" y="461768"/>
            <a:ext cx="64326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First article – Multi-modal  </a:t>
            </a:r>
            <a:endParaRPr dirty="0"/>
          </a:p>
        </p:txBody>
      </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29549" y="2297862"/>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200" b="0"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Jiquan </a:t>
            </a: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Ngiam</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Aditya Khosla</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Mingyu</a:t>
            </a: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Kim</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Juhan</a:t>
            </a: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Nam</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rgbClr val="FFFFFF"/>
                </a:solidFill>
                <a:effectLst/>
                <a:latin typeface="Lato" panose="020F0502020204030203" pitchFamily="34" charset="0"/>
                <a:ea typeface="Lato" panose="020F0502020204030203" pitchFamily="34" charset="0"/>
                <a:cs typeface="Lato" panose="020F0502020204030203" pitchFamily="34" charset="0"/>
              </a:rPr>
              <a:t>Honglak</a:t>
            </a: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 Lee</a:t>
            </a:r>
            <a:r>
              <a:rPr lang="en-US" sz="2200" b="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lvl="0" indent="0" algn="ctr" rtl="0">
              <a:spcBef>
                <a:spcPts val="0"/>
              </a:spcBef>
              <a:spcAft>
                <a:spcPts val="0"/>
              </a:spcAft>
              <a:buNone/>
            </a:pPr>
            <a:r>
              <a:rPr lang="en-US" sz="2200" b="0"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Andrew Y. Ng</a:t>
            </a:r>
            <a:endParaRPr lang="en-US" sz="2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727479" y="1364264"/>
            <a:ext cx="3764124" cy="3326470"/>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sz="1800" dirty="0">
                <a:solidFill>
                  <a:schemeClr val="lt1"/>
                </a:solidFill>
              </a:rPr>
              <a:t>Developed a </a:t>
            </a:r>
            <a:r>
              <a:rPr lang="en-US" sz="1800" b="1" dirty="0">
                <a:solidFill>
                  <a:schemeClr val="tx2"/>
                </a:solidFill>
              </a:rPr>
              <a:t>multi-modal</a:t>
            </a:r>
            <a:r>
              <a:rPr lang="en-US" sz="1800" dirty="0">
                <a:solidFill>
                  <a:schemeClr val="lt1"/>
                </a:solidFill>
              </a:rPr>
              <a:t> for audio-video objects feature learning.</a:t>
            </a:r>
          </a:p>
          <a:p>
            <a:pPr marL="0" lvl="0" indent="0" algn="ctr" rtl="0">
              <a:spcBef>
                <a:spcPts val="0"/>
              </a:spcBef>
              <a:spcAft>
                <a:spcPts val="0"/>
              </a:spcAft>
              <a:buNone/>
            </a:pPr>
            <a:endParaRPr lang="en-US" sz="1800" dirty="0">
              <a:solidFill>
                <a:schemeClr val="lt1"/>
              </a:solidFill>
            </a:endParaRPr>
          </a:p>
          <a:p>
            <a:pPr marL="285750" lvl="0" indent="-285750">
              <a:spcBef>
                <a:spcPts val="600"/>
              </a:spcBef>
              <a:buFont typeface="Arial" panose="020B0604020202020204" pitchFamily="34" charset="0"/>
              <a:buChar char="•"/>
            </a:pPr>
            <a:r>
              <a:rPr lang="en-US" sz="1800" dirty="0">
                <a:solidFill>
                  <a:schemeClr val="lt1"/>
                </a:solidFill>
              </a:rPr>
              <a:t>With </a:t>
            </a:r>
            <a:r>
              <a:rPr lang="en-US" sz="1800" b="1" dirty="0">
                <a:solidFill>
                  <a:schemeClr val="lt1"/>
                </a:solidFill>
              </a:rPr>
              <a:t>RBM</a:t>
            </a:r>
            <a:r>
              <a:rPr lang="en-US" sz="1800" dirty="0">
                <a:solidFill>
                  <a:schemeClr val="lt1"/>
                </a:solidFill>
              </a:rPr>
              <a:t> </a:t>
            </a:r>
          </a:p>
          <a:p>
            <a:pPr marL="285750" lvl="0" indent="-285750">
              <a:spcBef>
                <a:spcPts val="600"/>
              </a:spcBef>
              <a:buFont typeface="Arial" panose="020B0604020202020204" pitchFamily="34" charset="0"/>
              <a:buChar char="•"/>
            </a:pPr>
            <a:r>
              <a:rPr lang="en-US" sz="1800" dirty="0">
                <a:solidFill>
                  <a:schemeClr val="lt1"/>
                </a:solidFill>
              </a:rPr>
              <a:t> features and representations for audio and video </a:t>
            </a:r>
            <a:r>
              <a:rPr lang="en-US" sz="1800" u="sng" dirty="0">
                <a:solidFill>
                  <a:schemeClr val="lt1"/>
                </a:solidFill>
              </a:rPr>
              <a:t>separately</a:t>
            </a:r>
            <a:r>
              <a:rPr lang="en-US" sz="1800" dirty="0">
                <a:solidFill>
                  <a:schemeClr val="lt1"/>
                </a:solidFill>
              </a:rPr>
              <a:t> </a:t>
            </a:r>
          </a:p>
          <a:p>
            <a:pPr marL="285750" lvl="0" indent="-285750">
              <a:spcBef>
                <a:spcPts val="1200"/>
              </a:spcBef>
              <a:buFont typeface="Arial" panose="020B0604020202020204" pitchFamily="34" charset="0"/>
              <a:buChar char="•"/>
            </a:pPr>
            <a:r>
              <a:rPr lang="en-US" sz="1800" u="sng" dirty="0">
                <a:solidFill>
                  <a:schemeClr val="lt1"/>
                </a:solidFill>
              </a:rPr>
              <a:t>combining</a:t>
            </a:r>
            <a:r>
              <a:rPr lang="en-US" sz="1800" dirty="0">
                <a:solidFill>
                  <a:schemeClr val="lt1"/>
                </a:solidFill>
              </a:rPr>
              <a:t> them to the deep auto-encoder model </a:t>
            </a:r>
            <a:endParaRPr sz="1800" dirty="0">
              <a:solidFill>
                <a:schemeClr val="lt1"/>
              </a:solidFill>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168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6635984" y="35170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992003" y="65870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8106AD39-ADEA-4C8B-AAE7-E1AF74530DC6}"/>
              </a:ext>
            </a:extLst>
          </p:cNvPr>
          <p:cNvPicPr>
            <a:picLocks noChangeAspect="1"/>
          </p:cNvPicPr>
          <p:nvPr/>
        </p:nvPicPr>
        <p:blipFill>
          <a:blip r:embed="rId3"/>
          <a:stretch>
            <a:fillRect/>
          </a:stretch>
        </p:blipFill>
        <p:spPr>
          <a:xfrm>
            <a:off x="1764503" y="444653"/>
            <a:ext cx="5373716" cy="4254193"/>
          </a:xfrm>
          <a:prstGeom prst="rect">
            <a:avLst/>
          </a:prstGeom>
        </p:spPr>
      </p:pic>
    </p:spTree>
    <p:extLst>
      <p:ext uri="{BB962C8B-B14F-4D97-AF65-F5344CB8AC3E}">
        <p14:creationId xmlns:p14="http://schemas.microsoft.com/office/powerpoint/2010/main" val="4130322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45"/>
          <p:cNvSpPr txBox="1">
            <a:spLocks noGrp="1"/>
          </p:cNvSpPr>
          <p:nvPr>
            <p:ph type="title"/>
          </p:nvPr>
        </p:nvSpPr>
        <p:spPr>
          <a:xfrm>
            <a:off x="720000" y="461768"/>
            <a:ext cx="64326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BI-Modal </a:t>
            </a:r>
            <a:endParaRPr dirty="0"/>
          </a:p>
        </p:txBody>
      </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29549" y="2615300"/>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solidFill>
                  <a:schemeClr val="bg1"/>
                </a:solidFill>
              </a:rPr>
              <a:t>Nitish Srivastava</a:t>
            </a:r>
          </a:p>
          <a:p>
            <a:pPr marL="0" lvl="0" indent="0" algn="ctr" rtl="0">
              <a:spcBef>
                <a:spcPts val="0"/>
              </a:spcBef>
              <a:spcAft>
                <a:spcPts val="0"/>
              </a:spcAft>
              <a:buNone/>
            </a:pPr>
            <a:endParaRPr lang="en-US" sz="2800" dirty="0">
              <a:solidFill>
                <a:schemeClr val="bg1"/>
              </a:solidFill>
            </a:endParaRPr>
          </a:p>
          <a:p>
            <a:pPr marL="0" lvl="0" indent="0" algn="ctr" rtl="0">
              <a:spcBef>
                <a:spcPts val="0"/>
              </a:spcBef>
              <a:spcAft>
                <a:spcPts val="0"/>
              </a:spcAft>
              <a:buNone/>
            </a:pPr>
            <a:r>
              <a:rPr lang="en-US" sz="2400" dirty="0">
                <a:solidFill>
                  <a:schemeClr val="bg1"/>
                </a:solidFill>
              </a:rPr>
              <a:t>Ruslan Salakhutdinov</a:t>
            </a:r>
            <a:endParaRPr sz="1800" dirty="0">
              <a:solidFill>
                <a:schemeClr val="bg1"/>
              </a:solidFill>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214451" y="42421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48;p45">
            <a:extLst>
              <a:ext uri="{FF2B5EF4-FFF2-40B4-BE49-F238E27FC236}">
                <a16:creationId xmlns:a16="http://schemas.microsoft.com/office/drawing/2014/main" id="{BB14D8FB-412D-4BCC-B150-B68FCC70D8CB}"/>
              </a:ext>
            </a:extLst>
          </p:cNvPr>
          <p:cNvSpPr txBox="1">
            <a:spLocks noGrp="1"/>
          </p:cNvSpPr>
          <p:nvPr>
            <p:ph type="subTitle" idx="4"/>
          </p:nvPr>
        </p:nvSpPr>
        <p:spPr>
          <a:xfrm>
            <a:off x="4745138" y="1477963"/>
            <a:ext cx="3590825" cy="2951139"/>
          </a:xfrm>
          <a:prstGeom prst="rect">
            <a:avLst/>
          </a:prstGeom>
        </p:spPr>
        <p:txBody>
          <a:bodyPr spcFirstLastPara="1" wrap="square" lIns="91425" tIns="91425" rIns="91425" bIns="91425" anchor="t" anchorCtr="0">
            <a:noAutofit/>
          </a:bodyPr>
          <a:lstStyle/>
          <a:p>
            <a:pPr marL="285750" lvl="0" indent="-285750" rtl="0">
              <a:spcBef>
                <a:spcPts val="0"/>
              </a:spcBef>
              <a:spcAft>
                <a:spcPts val="0"/>
              </a:spcAft>
              <a:buFont typeface="Arial" panose="020B0604020202020204" pitchFamily="34" charset="0"/>
              <a:buChar char="•"/>
            </a:pPr>
            <a:r>
              <a:rPr lang="en-US" sz="1800" dirty="0">
                <a:solidFill>
                  <a:schemeClr val="tx2"/>
                </a:solidFill>
              </a:rPr>
              <a:t>Bi-Modal</a:t>
            </a:r>
            <a:r>
              <a:rPr lang="en-US" sz="1800" dirty="0">
                <a:solidFill>
                  <a:schemeClr val="lt1"/>
                </a:solidFill>
              </a:rPr>
              <a:t> Deep RBM, for text-image objects feature learning.</a:t>
            </a:r>
          </a:p>
          <a:p>
            <a:pPr marL="0" lvl="0" indent="0" rtl="0">
              <a:spcBef>
                <a:spcPts val="0"/>
              </a:spcBef>
              <a:spcAft>
                <a:spcPts val="0"/>
              </a:spcAft>
              <a:buNone/>
            </a:pPr>
            <a:endParaRPr lang="en-US" sz="1800" dirty="0">
              <a:solidFill>
                <a:schemeClr val="lt1"/>
              </a:solidFill>
            </a:endParaRPr>
          </a:p>
          <a:p>
            <a:pPr marL="285750" lvl="0" indent="-285750" rtl="0">
              <a:spcBef>
                <a:spcPts val="0"/>
              </a:spcBef>
              <a:spcAft>
                <a:spcPts val="0"/>
              </a:spcAft>
              <a:buFont typeface="Arial" panose="020B0604020202020204" pitchFamily="34" charset="0"/>
              <a:buChar char="•"/>
            </a:pPr>
            <a:r>
              <a:rPr lang="en-US" sz="1800" dirty="0">
                <a:solidFill>
                  <a:schemeClr val="lt1"/>
                </a:solidFill>
              </a:rPr>
              <a:t>For </a:t>
            </a:r>
            <a:r>
              <a:rPr lang="en-US" sz="1800" u="sng" dirty="0">
                <a:solidFill>
                  <a:schemeClr val="lt1"/>
                </a:solidFill>
              </a:rPr>
              <a:t>classification</a:t>
            </a:r>
            <a:r>
              <a:rPr lang="en-US" sz="1800" dirty="0">
                <a:solidFill>
                  <a:schemeClr val="lt1"/>
                </a:solidFill>
              </a:rPr>
              <a:t> and information retrieval tasks.</a:t>
            </a:r>
          </a:p>
          <a:p>
            <a:pPr marL="0" lvl="0" indent="0" rtl="0">
              <a:spcBef>
                <a:spcPts val="0"/>
              </a:spcBef>
              <a:spcAft>
                <a:spcPts val="0"/>
              </a:spcAft>
            </a:pPr>
            <a:r>
              <a:rPr lang="en-US" sz="1800" dirty="0">
                <a:solidFill>
                  <a:schemeClr val="lt1"/>
                </a:solidFill>
              </a:rPr>
              <a:t> </a:t>
            </a:r>
          </a:p>
          <a:p>
            <a:pPr marL="285750" lvl="0" indent="-285750" rtl="0">
              <a:spcBef>
                <a:spcPts val="0"/>
              </a:spcBef>
              <a:spcAft>
                <a:spcPts val="0"/>
              </a:spcAft>
              <a:buFont typeface="Arial" panose="020B0604020202020204" pitchFamily="34" charset="0"/>
              <a:buChar char="•"/>
            </a:pPr>
            <a:r>
              <a:rPr lang="en-US" sz="1800" dirty="0">
                <a:solidFill>
                  <a:schemeClr val="lt1"/>
                </a:solidFill>
              </a:rPr>
              <a:t> The fused representation achieves good classification results.</a:t>
            </a:r>
          </a:p>
          <a:p>
            <a:pPr marL="0" lvl="0" indent="0" algn="ctr" rtl="0">
              <a:spcBef>
                <a:spcPts val="0"/>
              </a:spcBef>
              <a:spcAft>
                <a:spcPts val="0"/>
              </a:spcAft>
              <a:buNone/>
            </a:pPr>
            <a:endParaRPr sz="1800" dirty="0">
              <a:solidFill>
                <a:schemeClr val="lt1"/>
              </a:solidFill>
            </a:endParaRPr>
          </a:p>
        </p:txBody>
      </p:sp>
    </p:spTree>
    <p:extLst>
      <p:ext uri="{BB962C8B-B14F-4D97-AF65-F5344CB8AC3E}">
        <p14:creationId xmlns:p14="http://schemas.microsoft.com/office/powerpoint/2010/main" val="1238196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43326" y="4432389"/>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8428900" y="3709364"/>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078102" y="52730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p14="http://schemas.microsoft.com/office/powerpoint/2010/main">
        <mc:Choice Requires="p14">
          <p:contentPart p14:bwMode="auto" r:id="rId3">
            <p14:nvContentPartPr>
              <p14:cNvPr id="4" name="דיו 3">
                <a:extLst>
                  <a:ext uri="{FF2B5EF4-FFF2-40B4-BE49-F238E27FC236}">
                    <a16:creationId xmlns:a16="http://schemas.microsoft.com/office/drawing/2014/main" id="{2373010E-F3F2-4BEF-BBE7-BBE478135E05}"/>
                  </a:ext>
                </a:extLst>
              </p14:cNvPr>
              <p14:cNvContentPartPr/>
              <p14:nvPr/>
            </p14:nvContentPartPr>
            <p14:xfrm>
              <a:off x="6995069" y="4009814"/>
              <a:ext cx="279360" cy="360"/>
            </p14:xfrm>
          </p:contentPart>
        </mc:Choice>
        <mc:Fallback xmlns="">
          <p:pic>
            <p:nvPicPr>
              <p:cNvPr id="4" name="דיו 3">
                <a:extLst>
                  <a:ext uri="{FF2B5EF4-FFF2-40B4-BE49-F238E27FC236}">
                    <a16:creationId xmlns:a16="http://schemas.microsoft.com/office/drawing/2014/main" id="{2373010E-F3F2-4BEF-BBE7-BBE478135E05}"/>
                  </a:ext>
                </a:extLst>
              </p:cNvPr>
              <p:cNvPicPr/>
              <p:nvPr/>
            </p:nvPicPr>
            <p:blipFill>
              <a:blip r:embed="rId5"/>
              <a:stretch>
                <a:fillRect/>
              </a:stretch>
            </p:blipFill>
            <p:spPr>
              <a:xfrm>
                <a:off x="6941429" y="3901814"/>
                <a:ext cx="387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דיו 7">
                <a:extLst>
                  <a:ext uri="{FF2B5EF4-FFF2-40B4-BE49-F238E27FC236}">
                    <a16:creationId xmlns:a16="http://schemas.microsoft.com/office/drawing/2014/main" id="{6A6C43EB-D083-4748-B069-E364D6D39B3D}"/>
                  </a:ext>
                </a:extLst>
              </p14:cNvPr>
              <p14:cNvContentPartPr/>
              <p14:nvPr/>
            </p14:nvContentPartPr>
            <p14:xfrm>
              <a:off x="2213909" y="4020974"/>
              <a:ext cx="462240" cy="360"/>
            </p14:xfrm>
          </p:contentPart>
        </mc:Choice>
        <mc:Fallback xmlns="">
          <p:pic>
            <p:nvPicPr>
              <p:cNvPr id="8" name="דיו 7">
                <a:extLst>
                  <a:ext uri="{FF2B5EF4-FFF2-40B4-BE49-F238E27FC236}">
                    <a16:creationId xmlns:a16="http://schemas.microsoft.com/office/drawing/2014/main" id="{6A6C43EB-D083-4748-B069-E364D6D39B3D}"/>
                  </a:ext>
                </a:extLst>
              </p:cNvPr>
              <p:cNvPicPr/>
              <p:nvPr/>
            </p:nvPicPr>
            <p:blipFill>
              <a:blip r:embed="rId7"/>
              <a:stretch>
                <a:fillRect/>
              </a:stretch>
            </p:blipFill>
            <p:spPr>
              <a:xfrm>
                <a:off x="2160269" y="3912974"/>
                <a:ext cx="569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דיו 8">
                <a:extLst>
                  <a:ext uri="{FF2B5EF4-FFF2-40B4-BE49-F238E27FC236}">
                    <a16:creationId xmlns:a16="http://schemas.microsoft.com/office/drawing/2014/main" id="{8A17CF84-7868-4AB4-A5AD-90714E8E3DF3}"/>
                  </a:ext>
                </a:extLst>
              </p14:cNvPr>
              <p14:cNvContentPartPr/>
              <p14:nvPr/>
            </p14:nvContentPartPr>
            <p14:xfrm>
              <a:off x="10410389" y="3249494"/>
              <a:ext cx="360" cy="360"/>
            </p14:xfrm>
          </p:contentPart>
        </mc:Choice>
        <mc:Fallback xmlns="">
          <p:pic>
            <p:nvPicPr>
              <p:cNvPr id="9" name="דיו 8">
                <a:extLst>
                  <a:ext uri="{FF2B5EF4-FFF2-40B4-BE49-F238E27FC236}">
                    <a16:creationId xmlns:a16="http://schemas.microsoft.com/office/drawing/2014/main" id="{8A17CF84-7868-4AB4-A5AD-90714E8E3DF3}"/>
                  </a:ext>
                </a:extLst>
              </p:cNvPr>
              <p:cNvPicPr/>
              <p:nvPr/>
            </p:nvPicPr>
            <p:blipFill>
              <a:blip r:embed="rId9"/>
              <a:stretch>
                <a:fillRect/>
              </a:stretch>
            </p:blipFill>
            <p:spPr>
              <a:xfrm>
                <a:off x="10356749" y="3141854"/>
                <a:ext cx="108000" cy="216000"/>
              </a:xfrm>
              <a:prstGeom prst="rect">
                <a:avLst/>
              </a:prstGeom>
            </p:spPr>
          </p:pic>
        </mc:Fallback>
      </mc:AlternateContent>
      <p:pic>
        <p:nvPicPr>
          <p:cNvPr id="5" name="תמונה 4">
            <a:extLst>
              <a:ext uri="{FF2B5EF4-FFF2-40B4-BE49-F238E27FC236}">
                <a16:creationId xmlns:a16="http://schemas.microsoft.com/office/drawing/2014/main" id="{E65BFB65-D521-4540-BAEF-719B681095E0}"/>
              </a:ext>
            </a:extLst>
          </p:cNvPr>
          <p:cNvPicPr>
            <a:picLocks noChangeAspect="1"/>
          </p:cNvPicPr>
          <p:nvPr/>
        </p:nvPicPr>
        <p:blipFill>
          <a:blip r:embed="rId10"/>
          <a:stretch>
            <a:fillRect/>
          </a:stretch>
        </p:blipFill>
        <p:spPr>
          <a:xfrm>
            <a:off x="1661571" y="253155"/>
            <a:ext cx="5978294" cy="3932511"/>
          </a:xfrm>
          <a:prstGeom prst="rect">
            <a:avLst/>
          </a:prstGeom>
        </p:spPr>
      </p:pic>
      <p:sp>
        <p:nvSpPr>
          <p:cNvPr id="12" name="Google Shape;448;p45">
            <a:extLst>
              <a:ext uri="{FF2B5EF4-FFF2-40B4-BE49-F238E27FC236}">
                <a16:creationId xmlns:a16="http://schemas.microsoft.com/office/drawing/2014/main" id="{B9E8A93F-88F4-482E-A352-20446F453803}"/>
              </a:ext>
            </a:extLst>
          </p:cNvPr>
          <p:cNvSpPr txBox="1">
            <a:spLocks/>
          </p:cNvSpPr>
          <p:nvPr/>
        </p:nvSpPr>
        <p:spPr>
          <a:xfrm>
            <a:off x="1277772" y="4185666"/>
            <a:ext cx="6588456" cy="84762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200" dirty="0">
                <a:solidFill>
                  <a:schemeClr val="lt1"/>
                </a:solidFill>
                <a:latin typeface="Lato" panose="020F0502020204030203" pitchFamily="34" charset="0"/>
                <a:ea typeface="Lato" panose="020F0502020204030203" pitchFamily="34" charset="0"/>
                <a:cs typeface="Lato" panose="020F0502020204030203" pitchFamily="34" charset="0"/>
              </a:rPr>
              <a:t>Left: Examples of text generated from a Deep Boltzmann Machine by sampling from P(</a:t>
            </a:r>
            <a:r>
              <a:rPr lang="en-US" sz="1200" dirty="0" err="1">
                <a:solidFill>
                  <a:schemeClr val="lt1"/>
                </a:solidFill>
                <a:latin typeface="Lato" panose="020F0502020204030203" pitchFamily="34" charset="0"/>
                <a:ea typeface="Lato" panose="020F0502020204030203" pitchFamily="34" charset="0"/>
                <a:cs typeface="Lato" panose="020F0502020204030203" pitchFamily="34" charset="0"/>
              </a:rPr>
              <a:t>vtxt|vimg</a:t>
            </a:r>
            <a:r>
              <a:rPr lang="en-US" sz="1200" dirty="0">
                <a:solidFill>
                  <a:schemeClr val="lt1"/>
                </a:solidFill>
                <a:latin typeface="Lato" panose="020F0502020204030203" pitchFamily="34" charset="0"/>
                <a:ea typeface="Lato" panose="020F0502020204030203" pitchFamily="34" charset="0"/>
                <a:cs typeface="Lato" panose="020F0502020204030203" pitchFamily="34" charset="0"/>
              </a:rPr>
              <a:t>; θ). </a:t>
            </a:r>
          </a:p>
          <a:p>
            <a:pPr algn="ctr"/>
            <a:r>
              <a:rPr lang="en-US" sz="1200" dirty="0">
                <a:solidFill>
                  <a:schemeClr val="lt1"/>
                </a:solidFill>
                <a:latin typeface="Lato" panose="020F0502020204030203" pitchFamily="34" charset="0"/>
                <a:ea typeface="Lato" panose="020F0502020204030203" pitchFamily="34" charset="0"/>
                <a:cs typeface="Lato" panose="020F0502020204030203" pitchFamily="34" charset="0"/>
              </a:rPr>
              <a:t>Right: Examples of images retrieved using features generated from a Deep Boltzmann Machine by sampling from P(</a:t>
            </a:r>
            <a:r>
              <a:rPr lang="en-US" sz="1200" dirty="0" err="1">
                <a:solidFill>
                  <a:schemeClr val="lt1"/>
                </a:solidFill>
                <a:latin typeface="Lato" panose="020F0502020204030203" pitchFamily="34" charset="0"/>
                <a:ea typeface="Lato" panose="020F0502020204030203" pitchFamily="34" charset="0"/>
                <a:cs typeface="Lato" panose="020F0502020204030203" pitchFamily="34" charset="0"/>
              </a:rPr>
              <a:t>vimg|vtxt</a:t>
            </a:r>
            <a:r>
              <a:rPr lang="en-US" sz="1200" dirty="0">
                <a:solidFill>
                  <a:schemeClr val="lt1"/>
                </a:solidFill>
                <a:latin typeface="Lato" panose="020F0502020204030203" pitchFamily="34" charset="0"/>
                <a:ea typeface="Lato" panose="020F0502020204030203" pitchFamily="34" charset="0"/>
                <a:cs typeface="Lato" panose="020F0502020204030203" pitchFamily="34" charset="0"/>
              </a:rPr>
              <a:t>; θ). </a:t>
            </a:r>
          </a:p>
        </p:txBody>
      </p:sp>
    </p:spTree>
    <p:extLst>
      <p:ext uri="{BB962C8B-B14F-4D97-AF65-F5344CB8AC3E}">
        <p14:creationId xmlns:p14="http://schemas.microsoft.com/office/powerpoint/2010/main" val="2400318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2" name="Google Shape;532;p50"/>
          <p:cNvSpPr/>
          <p:nvPr/>
        </p:nvSpPr>
        <p:spPr>
          <a:xfrm>
            <a:off x="8217100" y="4469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0"/>
          <p:cNvSpPr/>
          <p:nvPr/>
        </p:nvSpPr>
        <p:spPr>
          <a:xfrm>
            <a:off x="1163603" y="428052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0"/>
          <p:cNvSpPr/>
          <p:nvPr/>
        </p:nvSpPr>
        <p:spPr>
          <a:xfrm>
            <a:off x="7534513" y="367962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0"/>
          <p:cNvSpPr/>
          <p:nvPr/>
        </p:nvSpPr>
        <p:spPr>
          <a:xfrm>
            <a:off x="1078102" y="52730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תמונה 2">
            <a:extLst>
              <a:ext uri="{FF2B5EF4-FFF2-40B4-BE49-F238E27FC236}">
                <a16:creationId xmlns:a16="http://schemas.microsoft.com/office/drawing/2014/main" id="{F2FB0566-20D8-447B-9910-4C709088EC4F}"/>
              </a:ext>
            </a:extLst>
          </p:cNvPr>
          <p:cNvPicPr>
            <a:picLocks noChangeAspect="1"/>
          </p:cNvPicPr>
          <p:nvPr/>
        </p:nvPicPr>
        <p:blipFill>
          <a:blip r:embed="rId3"/>
          <a:stretch>
            <a:fillRect/>
          </a:stretch>
        </p:blipFill>
        <p:spPr>
          <a:xfrm>
            <a:off x="2013976" y="591153"/>
            <a:ext cx="5438850" cy="3961193"/>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דיו 3">
                <a:extLst>
                  <a:ext uri="{FF2B5EF4-FFF2-40B4-BE49-F238E27FC236}">
                    <a16:creationId xmlns:a16="http://schemas.microsoft.com/office/drawing/2014/main" id="{2373010E-F3F2-4BEF-BBE7-BBE478135E05}"/>
                  </a:ext>
                </a:extLst>
              </p14:cNvPr>
              <p14:cNvContentPartPr/>
              <p14:nvPr/>
            </p14:nvContentPartPr>
            <p14:xfrm>
              <a:off x="6995069" y="4009814"/>
              <a:ext cx="279360" cy="360"/>
            </p14:xfrm>
          </p:contentPart>
        </mc:Choice>
        <mc:Fallback xmlns="">
          <p:pic>
            <p:nvPicPr>
              <p:cNvPr id="4" name="דיו 3">
                <a:extLst>
                  <a:ext uri="{FF2B5EF4-FFF2-40B4-BE49-F238E27FC236}">
                    <a16:creationId xmlns:a16="http://schemas.microsoft.com/office/drawing/2014/main" id="{2373010E-F3F2-4BEF-BBE7-BBE478135E05}"/>
                  </a:ext>
                </a:extLst>
              </p:cNvPr>
              <p:cNvPicPr/>
              <p:nvPr/>
            </p:nvPicPr>
            <p:blipFill>
              <a:blip r:embed="rId5"/>
              <a:stretch>
                <a:fillRect/>
              </a:stretch>
            </p:blipFill>
            <p:spPr>
              <a:xfrm>
                <a:off x="6941429" y="3901814"/>
                <a:ext cx="387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דיו 7">
                <a:extLst>
                  <a:ext uri="{FF2B5EF4-FFF2-40B4-BE49-F238E27FC236}">
                    <a16:creationId xmlns:a16="http://schemas.microsoft.com/office/drawing/2014/main" id="{6A6C43EB-D083-4748-B069-E364D6D39B3D}"/>
                  </a:ext>
                </a:extLst>
              </p14:cNvPr>
              <p14:cNvContentPartPr/>
              <p14:nvPr/>
            </p14:nvContentPartPr>
            <p14:xfrm>
              <a:off x="2213909" y="4020974"/>
              <a:ext cx="462240" cy="360"/>
            </p14:xfrm>
          </p:contentPart>
        </mc:Choice>
        <mc:Fallback xmlns="">
          <p:pic>
            <p:nvPicPr>
              <p:cNvPr id="8" name="דיו 7">
                <a:extLst>
                  <a:ext uri="{FF2B5EF4-FFF2-40B4-BE49-F238E27FC236}">
                    <a16:creationId xmlns:a16="http://schemas.microsoft.com/office/drawing/2014/main" id="{6A6C43EB-D083-4748-B069-E364D6D39B3D}"/>
                  </a:ext>
                </a:extLst>
              </p:cNvPr>
              <p:cNvPicPr/>
              <p:nvPr/>
            </p:nvPicPr>
            <p:blipFill>
              <a:blip r:embed="rId7"/>
              <a:stretch>
                <a:fillRect/>
              </a:stretch>
            </p:blipFill>
            <p:spPr>
              <a:xfrm>
                <a:off x="2160269" y="3912974"/>
                <a:ext cx="569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דיו 8">
                <a:extLst>
                  <a:ext uri="{FF2B5EF4-FFF2-40B4-BE49-F238E27FC236}">
                    <a16:creationId xmlns:a16="http://schemas.microsoft.com/office/drawing/2014/main" id="{8A17CF84-7868-4AB4-A5AD-90714E8E3DF3}"/>
                  </a:ext>
                </a:extLst>
              </p14:cNvPr>
              <p14:cNvContentPartPr/>
              <p14:nvPr/>
            </p14:nvContentPartPr>
            <p14:xfrm>
              <a:off x="10410389" y="3249494"/>
              <a:ext cx="360" cy="360"/>
            </p14:xfrm>
          </p:contentPart>
        </mc:Choice>
        <mc:Fallback xmlns="">
          <p:pic>
            <p:nvPicPr>
              <p:cNvPr id="9" name="דיו 8">
                <a:extLst>
                  <a:ext uri="{FF2B5EF4-FFF2-40B4-BE49-F238E27FC236}">
                    <a16:creationId xmlns:a16="http://schemas.microsoft.com/office/drawing/2014/main" id="{8A17CF84-7868-4AB4-A5AD-90714E8E3DF3}"/>
                  </a:ext>
                </a:extLst>
              </p:cNvPr>
              <p:cNvPicPr/>
              <p:nvPr/>
            </p:nvPicPr>
            <p:blipFill>
              <a:blip r:embed="rId9"/>
              <a:stretch>
                <a:fillRect/>
              </a:stretch>
            </p:blipFill>
            <p:spPr>
              <a:xfrm>
                <a:off x="10356749" y="3141854"/>
                <a:ext cx="108000" cy="216000"/>
              </a:xfrm>
              <a:prstGeom prst="rect">
                <a:avLst/>
              </a:prstGeom>
            </p:spPr>
          </p:pic>
        </mc:Fallback>
      </mc:AlternateContent>
    </p:spTree>
    <p:extLst>
      <p:ext uri="{BB962C8B-B14F-4D97-AF65-F5344CB8AC3E}">
        <p14:creationId xmlns:p14="http://schemas.microsoft.com/office/powerpoint/2010/main" val="23717929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2038243"/>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19050" y="2552103"/>
            <a:ext cx="6203721" cy="1655750"/>
          </a:xfrm>
          <a:prstGeom prst="rect">
            <a:avLst/>
          </a:prstGeom>
        </p:spPr>
        <p:txBody>
          <a:bodyPr spcFirstLastPara="1" wrap="square" lIns="91425" tIns="91425" rIns="91425" bIns="91425" anchor="ctr" anchorCtr="0">
            <a:noAutofit/>
          </a:bodyPr>
          <a:lstStyle/>
          <a:p>
            <a:pPr lvl="1" rtl="1"/>
            <a:r>
              <a:rPr lang="en-US" sz="4800" b="0" i="0" u="none" strike="noStrike" baseline="0" dirty="0">
                <a:latin typeface="Franklin Gothic Demi" panose="020B0703020102020204" pitchFamily="34" charset="0"/>
              </a:rPr>
              <a:t>Deep learning models for </a:t>
            </a:r>
            <a:r>
              <a:rPr lang="en-US" sz="4800" b="1" i="0" u="none" strike="noStrike" baseline="0" dirty="0">
                <a:latin typeface="Franklin Gothic Demi" panose="020B0703020102020204" pitchFamily="34" charset="0"/>
              </a:rPr>
              <a:t>real-time data</a:t>
            </a:r>
            <a:endParaRPr lang="en-US" sz="4800" b="1"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3</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7262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296401" y="1152474"/>
            <a:ext cx="8127600" cy="3737577"/>
          </a:xfrm>
          <a:prstGeom prst="rect">
            <a:avLst/>
          </a:prstGeom>
        </p:spPr>
        <p:txBody>
          <a:bodyPr spcFirstLastPara="1" wrap="square" lIns="91425" tIns="91425" rIns="91425" bIns="91425" anchor="t" anchorCtr="0">
            <a:noAutofit/>
          </a:bodyPr>
          <a:lstStyle/>
          <a:p>
            <a:pPr marL="285750" lvl="0" indent="-285750" algn="l" rtl="0">
              <a:spcBef>
                <a:spcPts val="1200"/>
              </a:spcBef>
              <a:spcAft>
                <a:spcPts val="0"/>
              </a:spcAft>
              <a:buFont typeface="Arial" panose="020B0604020202020204" pitchFamily="34" charset="0"/>
              <a:buChar char="•"/>
            </a:pPr>
            <a:r>
              <a:rPr lang="en-US" sz="1800" dirty="0">
                <a:solidFill>
                  <a:schemeClr val="lt1"/>
                </a:solidFill>
              </a:rPr>
              <a:t>High </a:t>
            </a:r>
            <a:r>
              <a:rPr lang="en-US" sz="1800" b="1" u="sng" dirty="0">
                <a:solidFill>
                  <a:schemeClr val="lt1"/>
                </a:solidFill>
              </a:rPr>
              <a:t>velocity</a:t>
            </a:r>
            <a:r>
              <a:rPr lang="en-US" sz="1800" dirty="0">
                <a:solidFill>
                  <a:schemeClr val="lt1"/>
                </a:solidFill>
              </a:rPr>
              <a:t> is an important characteristic of big data</a:t>
            </a:r>
          </a:p>
          <a:p>
            <a:pPr marL="285750" lvl="0" indent="-285750" algn="l" rtl="0">
              <a:spcBef>
                <a:spcPts val="1200"/>
              </a:spcBef>
              <a:spcAft>
                <a:spcPts val="0"/>
              </a:spcAft>
              <a:buFont typeface="Arial" panose="020B0604020202020204" pitchFamily="34" charset="0"/>
              <a:buChar char="•"/>
            </a:pPr>
            <a:r>
              <a:rPr lang="en-US" sz="1800" dirty="0">
                <a:solidFill>
                  <a:schemeClr val="lt1"/>
                </a:solidFill>
              </a:rPr>
              <a:t>The problem: analyze big data in </a:t>
            </a:r>
            <a:r>
              <a:rPr lang="en-US" sz="1800" dirty="0">
                <a:solidFill>
                  <a:schemeClr val="tx2"/>
                </a:solidFill>
              </a:rPr>
              <a:t>real time</a:t>
            </a:r>
            <a:r>
              <a:rPr lang="en-US" sz="1800" dirty="0">
                <a:solidFill>
                  <a:schemeClr val="lt1"/>
                </a:solidFill>
              </a:rPr>
              <a:t>.</a:t>
            </a:r>
          </a:p>
          <a:p>
            <a:pPr marL="285750" lvl="0" indent="-285750" algn="l" rtl="0">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800" dirty="0">
                <a:solidFill>
                  <a:schemeClr val="lt1"/>
                </a:solidFill>
              </a:rPr>
              <a:t>Big data is usually collected at a </a:t>
            </a:r>
            <a:r>
              <a:rPr lang="en-US" sz="1800" dirty="0">
                <a:solidFill>
                  <a:schemeClr val="tx2">
                    <a:lumMod val="60000"/>
                    <a:lumOff val="40000"/>
                  </a:schemeClr>
                </a:solidFill>
              </a:rPr>
              <a:t>high speed</a:t>
            </a:r>
            <a:r>
              <a:rPr lang="en-US" sz="1800" dirty="0">
                <a:solidFill>
                  <a:schemeClr val="bg1"/>
                </a:solidFill>
              </a:rPr>
              <a:t>.</a:t>
            </a:r>
            <a:endParaRPr lang="en-US" sz="1800" dirty="0">
              <a:solidFill>
                <a:schemeClr val="tx2">
                  <a:lumMod val="60000"/>
                  <a:lumOff val="40000"/>
                </a:schemeClr>
              </a:solidFill>
            </a:endParaRPr>
          </a:p>
          <a:p>
            <a:pPr marL="285750" lvl="0" indent="-285750" algn="l" rtl="0">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800" dirty="0">
                <a:solidFill>
                  <a:schemeClr val="lt1"/>
                </a:solidFill>
              </a:rPr>
              <a:t>In recent years, </a:t>
            </a:r>
            <a:r>
              <a:rPr lang="en-US" sz="1800" b="1" u="sng" dirty="0">
                <a:solidFill>
                  <a:schemeClr val="lt1"/>
                </a:solidFill>
              </a:rPr>
              <a:t>incremental</a:t>
            </a:r>
            <a:r>
              <a:rPr lang="en-US" sz="1800" dirty="0">
                <a:solidFill>
                  <a:schemeClr val="lt1"/>
                </a:solidFill>
              </a:rPr>
              <a:t> learning methods represented</a:t>
            </a:r>
            <a:br>
              <a:rPr lang="en-US" sz="1800" dirty="0">
                <a:solidFill>
                  <a:schemeClr val="lt1"/>
                </a:solidFill>
              </a:rPr>
            </a:br>
            <a:r>
              <a:rPr lang="en-US" sz="1800" dirty="0">
                <a:solidFill>
                  <a:schemeClr val="lt1"/>
                </a:solidFill>
              </a:rPr>
              <a:t>for </a:t>
            </a:r>
            <a:r>
              <a:rPr lang="en-US" sz="1800" dirty="0">
                <a:solidFill>
                  <a:schemeClr val="tx2">
                    <a:lumMod val="40000"/>
                    <a:lumOff val="60000"/>
                  </a:schemeClr>
                </a:solidFill>
              </a:rPr>
              <a:t>high-velocity</a:t>
            </a:r>
            <a:r>
              <a:rPr lang="en-US" sz="1800" dirty="0">
                <a:solidFill>
                  <a:schemeClr val="lt1"/>
                </a:solidFill>
              </a:rPr>
              <a:t> data. </a:t>
            </a:r>
          </a:p>
          <a:p>
            <a:pPr marL="285750" lvl="0" indent="-285750" algn="l" rtl="0">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800" b="1" u="sng" dirty="0">
                <a:solidFill>
                  <a:schemeClr val="lt1"/>
                </a:solidFill>
              </a:rPr>
              <a:t>Online learning </a:t>
            </a:r>
            <a:r>
              <a:rPr lang="en-US" sz="1800" dirty="0">
                <a:solidFill>
                  <a:schemeClr val="lt1"/>
                </a:solidFill>
              </a:rPr>
              <a:t>– updates only the parameters when new objects are arriving.</a:t>
            </a:r>
          </a:p>
          <a:p>
            <a:pPr marL="285750" lvl="0" indent="-285750" algn="l" rtl="0">
              <a:spcBef>
                <a:spcPts val="0"/>
              </a:spcBef>
              <a:spcAft>
                <a:spcPts val="0"/>
              </a:spcAft>
              <a:buFont typeface="Arial" panose="020B0604020202020204" pitchFamily="34" charset="0"/>
              <a:buChar char="•"/>
            </a:pPr>
            <a:endParaRPr lang="en-US" sz="1800" dirty="0">
              <a:solidFill>
                <a:schemeClr val="lt1"/>
              </a:solidFill>
            </a:endParaRPr>
          </a:p>
          <a:p>
            <a:pPr marL="285750" lvl="0" indent="-285750" algn="l" rtl="0">
              <a:spcBef>
                <a:spcPts val="0"/>
              </a:spcBef>
              <a:spcAft>
                <a:spcPts val="0"/>
              </a:spcAft>
              <a:buFont typeface="Arial" panose="020B0604020202020204" pitchFamily="34" charset="0"/>
              <a:buChar char="•"/>
            </a:pPr>
            <a:r>
              <a:rPr lang="en-US" sz="1800" dirty="0">
                <a:solidFill>
                  <a:schemeClr val="lt1"/>
                </a:solidFill>
              </a:rPr>
              <a:t>The network structure is not changing. </a:t>
            </a:r>
            <a:endParaRPr sz="1800" dirty="0">
              <a:solidFill>
                <a:schemeClr val="lt1"/>
              </a:solidFill>
            </a:endParaRPr>
          </a:p>
        </p:txBody>
      </p:sp>
      <p:sp>
        <p:nvSpPr>
          <p:cNvPr id="322" name="Google Shape;322;p40"/>
          <p:cNvSpPr/>
          <p:nvPr/>
        </p:nvSpPr>
        <p:spPr>
          <a:xfrm>
            <a:off x="8424000" y="41169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7063444"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0" i="0" u="none" strike="noStrike" baseline="0" dirty="0">
                <a:latin typeface="Franklin Gothic Demi" panose="020B0703020102020204" pitchFamily="34" charset="0"/>
              </a:rPr>
              <a:t>Deep learning models for </a:t>
            </a:r>
            <a:r>
              <a:rPr lang="en-US" sz="2800" b="1" i="0" u="none" strike="noStrike" baseline="0" dirty="0">
                <a:latin typeface="Franklin Gothic Demi" panose="020B0703020102020204" pitchFamily="34" charset="0"/>
              </a:rPr>
              <a:t>real-time data</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122" name="Picture 2" descr="9,680 Too Much Paperwork Stock Photos, Pictures &amp; Royalty-Free Images -  iStock">
            <a:extLst>
              <a:ext uri="{FF2B5EF4-FFF2-40B4-BE49-F238E27FC236}">
                <a16:creationId xmlns:a16="http://schemas.microsoft.com/office/drawing/2014/main" id="{BB50ADCD-4E4D-44C4-AAD3-7479FD1F75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165" y="1238112"/>
            <a:ext cx="2340169" cy="15486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013268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45"/>
          <p:cNvSpPr txBox="1">
            <a:spLocks noGrp="1"/>
          </p:cNvSpPr>
          <p:nvPr>
            <p:ph type="title"/>
          </p:nvPr>
        </p:nvSpPr>
        <p:spPr>
          <a:xfrm>
            <a:off x="720000" y="461768"/>
            <a:ext cx="7616132"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dirty="0"/>
              <a:t>First article </a:t>
            </a:r>
            <a:r>
              <a:rPr lang="en-US" sz="2400" dirty="0"/>
              <a:t>– </a:t>
            </a:r>
            <a:r>
              <a:rPr lang="en-US" sz="2400" i="0" dirty="0">
                <a:solidFill>
                  <a:schemeClr val="bg1"/>
                </a:solidFill>
                <a:effectLst/>
                <a:latin typeface="Lato" panose="020F0502020204030203" pitchFamily="34" charset="0"/>
                <a:ea typeface="Lato" panose="020F0502020204030203" pitchFamily="34" charset="0"/>
                <a:cs typeface="Lato" panose="020F0502020204030203" pitchFamily="34" charset="0"/>
              </a:rPr>
              <a:t>Incremental supervised Learning</a:t>
            </a:r>
            <a:endParaRPr sz="2400" dirty="0"/>
          </a:p>
        </p:txBody>
      </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8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Sheng Wan</a:t>
            </a:r>
            <a:endParaRPr lang="en-US" sz="2800" u="none" strike="noStrike"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lvl="0" indent="0" algn="ctr" rtl="0">
              <a:lnSpc>
                <a:spcPct val="150000"/>
              </a:lnSpc>
              <a:spcBef>
                <a:spcPts val="0"/>
              </a:spcBef>
              <a:spcAft>
                <a:spcPts val="0"/>
              </a:spcAft>
              <a:buNone/>
            </a:pPr>
            <a:r>
              <a:rPr lang="en-US" sz="28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28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Larry E. Banta</a:t>
            </a:r>
            <a:endParaRPr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639311" y="1291481"/>
            <a:ext cx="3795225" cy="3313800"/>
          </a:xfrm>
          <a:prstGeom prst="rect">
            <a:avLst/>
          </a:prstGeom>
        </p:spPr>
        <p:txBody>
          <a:bodyPr spcFirstLastPara="1" wrap="square" lIns="91425" tIns="91425" rIns="91425" bIns="91425" anchor="t" anchorCtr="0">
            <a:noAutofit/>
          </a:bodyPr>
          <a:lstStyle/>
          <a:p>
            <a:pPr marL="285750" indent="-285750">
              <a:spcBef>
                <a:spcPts val="1200"/>
              </a:spcBef>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Parameter </a:t>
            </a:r>
            <a:r>
              <a:rPr lang="en-US" sz="1800" i="0" dirty="0">
                <a:solidFill>
                  <a:schemeClr val="tx2"/>
                </a:solidFill>
                <a:effectLst/>
                <a:latin typeface="Lato" panose="020F0502020204030203" pitchFamily="34" charset="0"/>
                <a:ea typeface="Lato" panose="020F0502020204030203" pitchFamily="34" charset="0"/>
                <a:cs typeface="Lato" panose="020F0502020204030203" pitchFamily="34" charset="0"/>
              </a:rPr>
              <a:t>Incremental</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Learning Algorithm </a:t>
            </a:r>
          </a:p>
          <a:p>
            <a:pPr marL="285750" indent="-285750">
              <a:spcBef>
                <a:spcPts val="1200"/>
              </a:spcBef>
              <a:buFont typeface="Arial" panose="020B0604020202020204" pitchFamily="34" charset="0"/>
              <a:buChar char="•"/>
            </a:pPr>
            <a:r>
              <a:rPr lang="en-US" sz="1800" b="1" dirty="0">
                <a:solidFill>
                  <a:schemeClr val="bg1"/>
                </a:solidFill>
                <a:latin typeface="Lato" panose="020F0502020204030203" pitchFamily="34" charset="0"/>
                <a:ea typeface="Lato" panose="020F0502020204030203" pitchFamily="34" charset="0"/>
                <a:cs typeface="Lato" panose="020F0502020204030203" pitchFamily="34" charset="0"/>
              </a:rPr>
              <a:t>Supervised</a:t>
            </a:r>
          </a:p>
          <a:p>
            <a:pPr marL="285750" indent="-285750">
              <a:spcBef>
                <a:spcPts val="1200"/>
              </a:spcBef>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input-output training pattern while preserving the prior results.</a:t>
            </a:r>
          </a:p>
          <a:p>
            <a:pPr marL="0" indent="0"/>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computationally simple</a:t>
            </a:r>
          </a:p>
          <a:p>
            <a:pPr marL="0" lvl="0" indent="0" algn="ctr" rtl="0">
              <a:spcBef>
                <a:spcPts val="0"/>
              </a:spcBef>
              <a:spcAft>
                <a:spcPts val="0"/>
              </a:spcAft>
              <a:buNone/>
            </a:pPr>
            <a:endParaRPr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6" name="Picture 4" descr="Author image of Sheng Wan">
            <a:extLst>
              <a:ext uri="{FF2B5EF4-FFF2-40B4-BE49-F238E27FC236}">
                <a16:creationId xmlns:a16="http://schemas.microsoft.com/office/drawing/2014/main" id="{24DA1156-AE02-4CB3-97B2-B68E8807DE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012" y="2679363"/>
            <a:ext cx="518810" cy="64851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uthor image of Larry E. Banta">
            <a:extLst>
              <a:ext uri="{FF2B5EF4-FFF2-40B4-BE49-F238E27FC236}">
                <a16:creationId xmlns:a16="http://schemas.microsoft.com/office/drawing/2014/main" id="{9DA52FF9-1C94-45B9-8482-B9B13445D3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9668" y="3817398"/>
            <a:ext cx="576555" cy="720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651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5"/>
            <a:ext cx="6690305" cy="345600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60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inspired from the human brain</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a:t>
            </a: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285750" lvl="0" indent="-285750" algn="l" rtl="0">
              <a:lnSpc>
                <a:spcPct val="150000"/>
              </a:lnSpc>
              <a:spcBef>
                <a:spcPts val="600"/>
              </a:spcBef>
              <a:spcAft>
                <a:spcPts val="0"/>
              </a:spcAft>
              <a:buFont typeface="Arial" panose="020B0604020202020204" pitchFamily="34" charset="0"/>
              <a:buChar char="•"/>
            </a:pP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input layer, “hidden” layers and the output layers.</a:t>
            </a:r>
          </a:p>
          <a:p>
            <a:pPr marL="285750" lvl="0" indent="-285750" algn="l" rtl="0">
              <a:lnSpc>
                <a:spcPct val="150000"/>
              </a:lnSpc>
              <a:spcBef>
                <a:spcPts val="600"/>
              </a:spcBef>
              <a:spcAft>
                <a:spcPts val="0"/>
              </a:spcAft>
              <a:buFont typeface="Arial" panose="020B0604020202020204" pitchFamily="34" charset="0"/>
              <a:buChar char="•"/>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R</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ecognizing numbers in neural network is </a:t>
            </a:r>
          </a:p>
          <a:p>
            <a:pPr marL="0" lvl="0" indent="0" algn="l" rtl="0">
              <a:lnSpc>
                <a:spcPct val="150000"/>
              </a:lnSpc>
              <a:spcBef>
                <a:spcPts val="600"/>
              </a:spcBef>
              <a:spcAft>
                <a:spcPts val="0"/>
              </a:spcAft>
              <a:buNone/>
            </a:pP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     </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l</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ike the </a:t>
            </a:r>
            <a:r>
              <a:rPr lang="en" sz="1800" u="sng" dirty="0">
                <a:solidFill>
                  <a:schemeClr val="lt1"/>
                </a:solidFill>
                <a:latin typeface="Lato" panose="020F0502020204030203" pitchFamily="34" charset="0"/>
                <a:ea typeface="Lato" panose="020F0502020204030203" pitchFamily="34" charset="0"/>
                <a:cs typeface="Lato" panose="020F0502020204030203" pitchFamily="34" charset="0"/>
              </a:rPr>
              <a:t>“hello world” </a:t>
            </a:r>
            <a:r>
              <a:rPr lang="en" sz="1800" dirty="0">
                <a:solidFill>
                  <a:schemeClr val="lt1"/>
                </a:solidFill>
                <a:latin typeface="Lato" panose="020F0502020204030203" pitchFamily="34" charset="0"/>
                <a:ea typeface="Lato" panose="020F0502020204030203" pitchFamily="34" charset="0"/>
                <a:cs typeface="Lato" panose="020F0502020204030203" pitchFamily="34" charset="0"/>
              </a:rPr>
              <a:t>for coders.  </a:t>
            </a:r>
            <a:endParaRPr sz="1800" dirty="0">
              <a:solidFill>
                <a:schemeClr val="lt1"/>
              </a:solidFill>
              <a:latin typeface="Lato" panose="020F0502020204030203" pitchFamily="34" charset="0"/>
              <a:ea typeface="Lato" panose="020F0502020204030203" pitchFamily="34" charset="0"/>
              <a:cs typeface="Lato" panose="020F0502020204030203" pitchFamily="34" charset="0"/>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latin typeface="Franklin Gothic Demi" panose="020B0703020102020204" pitchFamily="34" charset="0"/>
              </a:rPr>
              <a:t>Neural network</a:t>
            </a:r>
            <a:endParaRPr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37262764-FB6C-42AE-8D52-42042B5C463A}"/>
              </a:ext>
            </a:extLst>
          </p:cNvPr>
          <p:cNvPicPr>
            <a:picLocks noChangeAspect="1"/>
          </p:cNvPicPr>
          <p:nvPr/>
        </p:nvPicPr>
        <p:blipFill>
          <a:blip r:embed="rId3"/>
          <a:stretch>
            <a:fillRect/>
          </a:stretch>
        </p:blipFill>
        <p:spPr>
          <a:xfrm>
            <a:off x="688326" y="3508889"/>
            <a:ext cx="850994" cy="856014"/>
          </a:xfrm>
          <a:prstGeom prst="rect">
            <a:avLst/>
          </a:prstGeom>
        </p:spPr>
      </p:pic>
      <p:pic>
        <p:nvPicPr>
          <p:cNvPr id="7" name="תמונה 6">
            <a:extLst>
              <a:ext uri="{FF2B5EF4-FFF2-40B4-BE49-F238E27FC236}">
                <a16:creationId xmlns:a16="http://schemas.microsoft.com/office/drawing/2014/main" id="{7C7ACCEA-30A1-4D0C-8A9E-6BB31C79B6C6}"/>
              </a:ext>
            </a:extLst>
          </p:cNvPr>
          <p:cNvPicPr>
            <a:picLocks noChangeAspect="1"/>
          </p:cNvPicPr>
          <p:nvPr/>
        </p:nvPicPr>
        <p:blipFill rotWithShape="1">
          <a:blip r:embed="rId4"/>
          <a:srcRect t="1" b="66121"/>
          <a:stretch/>
        </p:blipFill>
        <p:spPr>
          <a:xfrm>
            <a:off x="1666252" y="3490394"/>
            <a:ext cx="891766" cy="856015"/>
          </a:xfrm>
          <a:prstGeom prst="rect">
            <a:avLst/>
          </a:prstGeom>
        </p:spPr>
      </p:pic>
      <p:pic>
        <p:nvPicPr>
          <p:cNvPr id="16" name="תמונה 15">
            <a:extLst>
              <a:ext uri="{FF2B5EF4-FFF2-40B4-BE49-F238E27FC236}">
                <a16:creationId xmlns:a16="http://schemas.microsoft.com/office/drawing/2014/main" id="{6E4D5534-C754-49C2-9005-4B4F6CDB2C40}"/>
              </a:ext>
            </a:extLst>
          </p:cNvPr>
          <p:cNvPicPr>
            <a:picLocks noChangeAspect="1"/>
          </p:cNvPicPr>
          <p:nvPr/>
        </p:nvPicPr>
        <p:blipFill rotWithShape="1">
          <a:blip r:embed="rId4"/>
          <a:srcRect t="66865"/>
          <a:stretch/>
        </p:blipFill>
        <p:spPr>
          <a:xfrm>
            <a:off x="3875991" y="3508889"/>
            <a:ext cx="911786" cy="856014"/>
          </a:xfrm>
          <a:prstGeom prst="rect">
            <a:avLst/>
          </a:prstGeom>
        </p:spPr>
      </p:pic>
      <p:pic>
        <p:nvPicPr>
          <p:cNvPr id="17" name="תמונה 16">
            <a:extLst>
              <a:ext uri="{FF2B5EF4-FFF2-40B4-BE49-F238E27FC236}">
                <a16:creationId xmlns:a16="http://schemas.microsoft.com/office/drawing/2014/main" id="{8C297321-DC25-4220-B028-F839FA6EC189}"/>
              </a:ext>
            </a:extLst>
          </p:cNvPr>
          <p:cNvPicPr>
            <a:picLocks noChangeAspect="1"/>
          </p:cNvPicPr>
          <p:nvPr/>
        </p:nvPicPr>
        <p:blipFill rotWithShape="1">
          <a:blip r:embed="rId4"/>
          <a:srcRect t="33418" b="32213"/>
          <a:stretch/>
        </p:blipFill>
        <p:spPr>
          <a:xfrm>
            <a:off x="2746072" y="3508889"/>
            <a:ext cx="879039" cy="856014"/>
          </a:xfrm>
          <a:prstGeom prst="rect">
            <a:avLst/>
          </a:prstGeom>
        </p:spPr>
      </p:pic>
      <p:pic>
        <p:nvPicPr>
          <p:cNvPr id="18" name="תמונה 17">
            <a:extLst>
              <a:ext uri="{FF2B5EF4-FFF2-40B4-BE49-F238E27FC236}">
                <a16:creationId xmlns:a16="http://schemas.microsoft.com/office/drawing/2014/main" id="{DD906F4A-5E38-4870-8A73-A29336E04103}"/>
              </a:ext>
            </a:extLst>
          </p:cNvPr>
          <p:cNvPicPr>
            <a:picLocks noChangeAspect="1"/>
          </p:cNvPicPr>
          <p:nvPr/>
        </p:nvPicPr>
        <p:blipFill rotWithShape="1">
          <a:blip r:embed="rId5"/>
          <a:srcRect l="-114"/>
          <a:stretch/>
        </p:blipFill>
        <p:spPr>
          <a:xfrm>
            <a:off x="6046470" y="2229570"/>
            <a:ext cx="2735690" cy="2802625"/>
          </a:xfrm>
          <a:prstGeom prst="rect">
            <a:avLst/>
          </a:prstGeom>
        </p:spPr>
      </p:pic>
    </p:spTree>
    <p:extLst>
      <p:ext uri="{BB962C8B-B14F-4D97-AF65-F5344CB8AC3E}">
        <p14:creationId xmlns:p14="http://schemas.microsoft.com/office/powerpoint/2010/main" val="3600657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45"/>
          <p:cNvSpPr txBox="1">
            <a:spLocks noGrp="1"/>
          </p:cNvSpPr>
          <p:nvPr>
            <p:ph type="title"/>
          </p:nvPr>
        </p:nvSpPr>
        <p:spPr>
          <a:xfrm>
            <a:off x="640101" y="453138"/>
            <a:ext cx="7704909"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Deep Convolutional Computation Model</a:t>
            </a:r>
            <a:endParaRPr dirty="0"/>
          </a:p>
        </p:txBody>
      </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u="none" strike="noStrike" dirty="0">
                <a:solidFill>
                  <a:schemeClr val="bg1"/>
                </a:solidFill>
                <a:effectLst/>
                <a:latin typeface="Arial" panose="020B0604020202020204" pitchFamily="34" charset="0"/>
              </a:rPr>
              <a:t>Peng Li, </a:t>
            </a:r>
            <a:br>
              <a:rPr lang="en-US" sz="1600" dirty="0">
                <a:solidFill>
                  <a:schemeClr val="bg1"/>
                </a:solidFill>
              </a:rPr>
            </a:br>
            <a:r>
              <a:rPr lang="en-US" sz="1600" b="0" i="0" dirty="0">
                <a:solidFill>
                  <a:schemeClr val="bg1"/>
                </a:solidFill>
                <a:effectLst/>
                <a:latin typeface="Arial" panose="020B0604020202020204" pitchFamily="34" charset="0"/>
              </a:rPr>
              <a:t>Zhikui Chen, </a:t>
            </a:r>
            <a:br>
              <a:rPr lang="en-US" sz="1600" dirty="0">
                <a:solidFill>
                  <a:schemeClr val="bg1"/>
                </a:solidFill>
              </a:rPr>
            </a:br>
            <a:r>
              <a:rPr lang="en-US" sz="1600" b="0" i="0" dirty="0">
                <a:solidFill>
                  <a:schemeClr val="bg1"/>
                </a:solidFill>
                <a:effectLst/>
                <a:latin typeface="Arial" panose="020B0604020202020204" pitchFamily="34" charset="0"/>
              </a:rPr>
              <a:t>Laurence Tianruo Yang, </a:t>
            </a:r>
            <a:br>
              <a:rPr lang="en-US" sz="2000" dirty="0">
                <a:solidFill>
                  <a:schemeClr val="bg1"/>
                </a:solidFill>
              </a:rPr>
            </a:br>
            <a:r>
              <a:rPr lang="en-US" sz="2000" b="0" i="0" dirty="0">
                <a:solidFill>
                  <a:schemeClr val="bg1"/>
                </a:solidFill>
                <a:effectLst/>
                <a:latin typeface="Arial" panose="020B0604020202020204" pitchFamily="34" charset="0"/>
              </a:rPr>
              <a:t>Jing Gao, </a:t>
            </a:r>
            <a:br>
              <a:rPr lang="en-US" sz="2000" dirty="0">
                <a:solidFill>
                  <a:schemeClr val="bg1"/>
                </a:solidFill>
              </a:rPr>
            </a:br>
            <a:r>
              <a:rPr lang="en-US" sz="2000" b="0" i="0" dirty="0">
                <a:solidFill>
                  <a:schemeClr val="bg1"/>
                </a:solidFill>
                <a:effectLst/>
                <a:latin typeface="Arial" panose="020B0604020202020204" pitchFamily="34" charset="0"/>
              </a:rPr>
              <a:t>Qingchen Zhang, </a:t>
            </a:r>
            <a:br>
              <a:rPr lang="en-US" sz="2000" dirty="0">
                <a:solidFill>
                  <a:schemeClr val="bg1"/>
                </a:solidFill>
              </a:rPr>
            </a:br>
            <a:r>
              <a:rPr lang="en-US" sz="2000" b="0" i="0" dirty="0">
                <a:solidFill>
                  <a:schemeClr val="bg1"/>
                </a:solidFill>
                <a:effectLst/>
                <a:latin typeface="Arial" panose="020B0604020202020204" pitchFamily="34" charset="0"/>
              </a:rPr>
              <a:t>M. Jamal Deen</a:t>
            </a:r>
            <a:endParaRPr lang="en-US" sz="1600" b="0" i="0" dirty="0">
              <a:solidFill>
                <a:schemeClr val="bg1"/>
              </a:solidFill>
              <a:effectLst/>
              <a:latin typeface="Arial" panose="020B0604020202020204" pitchFamily="34" charset="0"/>
            </a:endParaRPr>
          </a:p>
          <a:p>
            <a:pPr marL="0" lvl="0" indent="0" algn="ctr" rtl="0">
              <a:spcBef>
                <a:spcPts val="0"/>
              </a:spcBef>
              <a:spcAft>
                <a:spcPts val="0"/>
              </a:spcAft>
              <a:buNone/>
            </a:pPr>
            <a:endParaRPr sz="1200" dirty="0">
              <a:solidFill>
                <a:schemeClr val="bg1"/>
              </a:solidFill>
            </a:endParaRPr>
          </a:p>
        </p:txBody>
      </p:sp>
      <p:sp>
        <p:nvSpPr>
          <p:cNvPr id="448" name="Google Shape;448;p45"/>
          <p:cNvSpPr txBox="1">
            <a:spLocks noGrp="1"/>
          </p:cNvSpPr>
          <p:nvPr>
            <p:ph type="subTitle" idx="4"/>
          </p:nvPr>
        </p:nvSpPr>
        <p:spPr>
          <a:xfrm>
            <a:off x="4743365" y="1341124"/>
            <a:ext cx="3756079" cy="3201476"/>
          </a:xfrm>
          <a:prstGeom prst="rect">
            <a:avLst/>
          </a:prstGeom>
        </p:spPr>
        <p:txBody>
          <a:bodyPr spcFirstLastPara="1" wrap="square" lIns="91425" tIns="91425" rIns="91425" bIns="91425" anchor="t" anchorCtr="0">
            <a:noAutofit/>
          </a:bodyPr>
          <a:lstStyle/>
          <a:p>
            <a:pPr marL="0" indent="0"/>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An </a:t>
            </a:r>
            <a:r>
              <a:rPr lang="en-US" sz="1800" i="0" dirty="0">
                <a:solidFill>
                  <a:schemeClr val="tx2"/>
                </a:solidFill>
                <a:effectLst/>
                <a:latin typeface="Lato" panose="020F0502020204030203" pitchFamily="34" charset="0"/>
                <a:ea typeface="Lato" panose="020F0502020204030203" pitchFamily="34" charset="0"/>
                <a:cs typeface="Lato" panose="020F0502020204030203" pitchFamily="34" charset="0"/>
              </a:rPr>
              <a:t>Incremental</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indent="0"/>
            <a:r>
              <a:rPr lang="en-US" sz="2000" b="1" i="0" u="sng" dirty="0">
                <a:solidFill>
                  <a:schemeClr val="bg1"/>
                </a:solidFill>
                <a:effectLst/>
                <a:latin typeface="Lato" panose="020F0502020204030203" pitchFamily="34" charset="0"/>
                <a:ea typeface="Lato" panose="020F0502020204030203" pitchFamily="34" charset="0"/>
                <a:cs typeface="Lato" panose="020F0502020204030203" pitchFamily="34" charset="0"/>
              </a:rPr>
              <a:t>Deep Convolutional Computation Model</a:t>
            </a:r>
            <a:r>
              <a:rPr lang="en-US" sz="20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0" indent="0"/>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(DCCM)</a:t>
            </a:r>
          </a:p>
          <a:p>
            <a:pPr marL="0" indent="0"/>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Feature Learning</a:t>
            </a: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indent="0"/>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n-US" sz="1800" b="1" i="0" dirty="0">
                <a:solidFill>
                  <a:schemeClr val="tx2">
                    <a:lumMod val="60000"/>
                    <a:lumOff val="40000"/>
                  </a:schemeClr>
                </a:solidFill>
                <a:effectLst/>
                <a:latin typeface="Lato" panose="020F0502020204030203" pitchFamily="34" charset="0"/>
                <a:ea typeface="Lato" panose="020F0502020204030203" pitchFamily="34" charset="0"/>
                <a:cs typeface="Lato" panose="020F0502020204030203" pitchFamily="34" charset="0"/>
              </a:rPr>
              <a:t>parameter-incremental</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algorithm</a:t>
            </a:r>
          </a:p>
          <a:p>
            <a:pPr marL="285750" indent="-285750">
              <a:buFont typeface="Arial" panose="020B0604020202020204" pitchFamily="34" charset="0"/>
              <a:buChar char="•"/>
            </a:pPr>
            <a:r>
              <a:rPr lang="en-US" sz="1800" b="1" i="0" dirty="0">
                <a:solidFill>
                  <a:schemeClr val="tx2">
                    <a:lumMod val="60000"/>
                    <a:lumOff val="40000"/>
                  </a:schemeClr>
                </a:solidFill>
                <a:effectLst/>
                <a:latin typeface="Lato" panose="020F0502020204030203" pitchFamily="34" charset="0"/>
                <a:ea typeface="Lato" panose="020F0502020204030203" pitchFamily="34" charset="0"/>
                <a:cs typeface="Lato" panose="020F0502020204030203" pitchFamily="34" charset="0"/>
              </a:rPr>
              <a:t>structure-incremental </a:t>
            </a:r>
            <a:br>
              <a:rPr lang="en-US" sz="1800" b="1" i="0" dirty="0">
                <a:solidFill>
                  <a:schemeClr val="tx2">
                    <a:lumMod val="60000"/>
                    <a:lumOff val="40000"/>
                  </a:schemeClr>
                </a:solidFill>
                <a:effectLst/>
                <a:latin typeface="Lato" panose="020F0502020204030203" pitchFamily="34" charset="0"/>
                <a:ea typeface="Lato" panose="020F0502020204030203" pitchFamily="34" charset="0"/>
                <a:cs typeface="Lato" panose="020F0502020204030203" pitchFamily="34" charset="0"/>
              </a:rPr>
            </a:br>
            <a:r>
              <a:rPr lang="en-US" sz="1800" i="0" dirty="0">
                <a:solidFill>
                  <a:schemeClr val="bg1">
                    <a:lumMod val="95000"/>
                  </a:schemeClr>
                </a:solidFill>
                <a:effectLst/>
                <a:latin typeface="Lato" panose="020F0502020204030203" pitchFamily="34" charset="0"/>
                <a:ea typeface="Lato" panose="020F0502020204030203" pitchFamily="34" charset="0"/>
                <a:cs typeface="Lato" panose="020F0502020204030203" pitchFamily="34" charset="0"/>
              </a:rPr>
              <a:t>algorithm</a:t>
            </a:r>
          </a:p>
          <a:p>
            <a:pPr marL="0" lvl="0" indent="0" algn="ctr" rtl="0">
              <a:spcBef>
                <a:spcPts val="0"/>
              </a:spcBef>
              <a:spcAft>
                <a:spcPts val="0"/>
              </a:spcAft>
              <a:buNone/>
            </a:pPr>
            <a:endParaRPr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443621" y="4438834"/>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Author image of Peng Li">
            <a:extLst>
              <a:ext uri="{FF2B5EF4-FFF2-40B4-BE49-F238E27FC236}">
                <a16:creationId xmlns:a16="http://schemas.microsoft.com/office/drawing/2014/main" id="{732209E7-D88E-4D4E-B353-0C311B20F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90" y="2489820"/>
            <a:ext cx="496595" cy="620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uthor image of Zhikui Chen">
            <a:extLst>
              <a:ext uri="{FF2B5EF4-FFF2-40B4-BE49-F238E27FC236}">
                <a16:creationId xmlns:a16="http://schemas.microsoft.com/office/drawing/2014/main" id="{61DF814A-D846-4057-BDBA-FF6BB8BA8F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990" y="3151531"/>
            <a:ext cx="496595" cy="6207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hor image of Laurence Tianruo Yang">
            <a:extLst>
              <a:ext uri="{FF2B5EF4-FFF2-40B4-BE49-F238E27FC236}">
                <a16:creationId xmlns:a16="http://schemas.microsoft.com/office/drawing/2014/main" id="{32D2B08F-BEAB-4E7F-9A0C-1B01730A88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990" y="3836940"/>
            <a:ext cx="496595" cy="6207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uthor image of Jing Gao">
            <a:extLst>
              <a:ext uri="{FF2B5EF4-FFF2-40B4-BE49-F238E27FC236}">
                <a16:creationId xmlns:a16="http://schemas.microsoft.com/office/drawing/2014/main" id="{9B7B4A83-0EA9-47BA-A477-038F43ABC9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1166" y="2489820"/>
            <a:ext cx="496595" cy="62074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uthor image of Qingchen Zhang">
            <a:extLst>
              <a:ext uri="{FF2B5EF4-FFF2-40B4-BE49-F238E27FC236}">
                <a16:creationId xmlns:a16="http://schemas.microsoft.com/office/drawing/2014/main" id="{8B0C1E85-7000-4D57-AE10-3D8998C823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1165" y="3151531"/>
            <a:ext cx="496596" cy="6207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uthor image of M. Jamal Deen">
            <a:extLst>
              <a:ext uri="{FF2B5EF4-FFF2-40B4-BE49-F238E27FC236}">
                <a16:creationId xmlns:a16="http://schemas.microsoft.com/office/drawing/2014/main" id="{4273F192-773F-416B-B926-7879D0C02F1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8071" y="3854210"/>
            <a:ext cx="496595" cy="62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8283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grpSp>
        <p:nvGrpSpPr>
          <p:cNvPr id="409" name="Google Shape;409;p44"/>
          <p:cNvGrpSpPr/>
          <p:nvPr/>
        </p:nvGrpSpPr>
        <p:grpSpPr>
          <a:xfrm>
            <a:off x="1328487" y="2360857"/>
            <a:ext cx="6395417" cy="2038243"/>
            <a:chOff x="660039" y="2412026"/>
            <a:chExt cx="796500" cy="751200"/>
          </a:xfrm>
        </p:grpSpPr>
        <p:sp>
          <p:nvSpPr>
            <p:cNvPr id="410" name="Google Shape;410;p44"/>
            <p:cNvSpPr/>
            <p:nvPr/>
          </p:nvSpPr>
          <p:spPr>
            <a:xfrm>
              <a:off x="660039" y="2412026"/>
              <a:ext cx="796500" cy="7512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4"/>
            <p:cNvSpPr/>
            <p:nvPr/>
          </p:nvSpPr>
          <p:spPr>
            <a:xfrm>
              <a:off x="660039" y="2412026"/>
              <a:ext cx="796500" cy="7512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13" name="Google Shape;413;p44"/>
          <p:cNvSpPr/>
          <p:nvPr/>
        </p:nvSpPr>
        <p:spPr>
          <a:xfrm>
            <a:off x="266725" y="16557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8128459" y="4232975"/>
            <a:ext cx="600900" cy="600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09504" y="2400150"/>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txBox="1">
            <a:spLocks noGrp="1"/>
          </p:cNvSpPr>
          <p:nvPr>
            <p:ph type="title"/>
          </p:nvPr>
        </p:nvSpPr>
        <p:spPr>
          <a:xfrm>
            <a:off x="1435676" y="2552103"/>
            <a:ext cx="6203721" cy="1655750"/>
          </a:xfrm>
          <a:prstGeom prst="rect">
            <a:avLst/>
          </a:prstGeom>
        </p:spPr>
        <p:txBody>
          <a:bodyPr spcFirstLastPara="1" wrap="square" lIns="91425" tIns="91425" rIns="91425" bIns="91425" anchor="ctr" anchorCtr="0">
            <a:noAutofit/>
          </a:bodyPr>
          <a:lstStyle/>
          <a:p>
            <a:pPr lvl="1" rtl="1"/>
            <a:r>
              <a:rPr lang="en-US" sz="4800" b="0" i="0" u="none" strike="noStrike" baseline="0" dirty="0">
                <a:latin typeface="Franklin Gothic Demi" panose="020B0703020102020204" pitchFamily="34" charset="0"/>
              </a:rPr>
              <a:t>Deep learning models for </a:t>
            </a:r>
            <a:br>
              <a:rPr lang="en-US" sz="4800" b="0" i="0" u="none" strike="noStrike" baseline="0" dirty="0">
                <a:latin typeface="Franklin Gothic Demi" panose="020B0703020102020204" pitchFamily="34" charset="0"/>
              </a:rPr>
            </a:br>
            <a:r>
              <a:rPr lang="en-US" sz="4800" b="1" i="0" u="none" strike="noStrike" baseline="0" dirty="0">
                <a:latin typeface="Franklin Gothic Demi" panose="020B0703020102020204" pitchFamily="34" charset="0"/>
              </a:rPr>
              <a:t>low-quality data</a:t>
            </a:r>
            <a:endParaRPr lang="en-US" sz="4800" b="1" dirty="0">
              <a:latin typeface="Franklin Gothic Demi" panose="020B0703020102020204" pitchFamily="34" charset="0"/>
            </a:endParaRPr>
          </a:p>
        </p:txBody>
      </p:sp>
      <p:sp>
        <p:nvSpPr>
          <p:cNvPr id="418" name="Google Shape;418;p44"/>
          <p:cNvSpPr txBox="1">
            <a:spLocks noGrp="1"/>
          </p:cNvSpPr>
          <p:nvPr>
            <p:ph type="title" idx="2"/>
          </p:nvPr>
        </p:nvSpPr>
        <p:spPr>
          <a:xfrm>
            <a:off x="1419050" y="1165100"/>
            <a:ext cx="1429500" cy="1029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he-IL" dirty="0"/>
              <a:t>4</a:t>
            </a:r>
            <a:endParaRPr dirty="0"/>
          </a:p>
        </p:txBody>
      </p:sp>
      <p:sp>
        <p:nvSpPr>
          <p:cNvPr id="419" name="Google Shape;419;p44"/>
          <p:cNvSpPr/>
          <p:nvPr/>
        </p:nvSpPr>
        <p:spPr>
          <a:xfrm>
            <a:off x="7723904" y="744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1884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720000" y="1152474"/>
            <a:ext cx="7704000" cy="379238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Another challenge for big data feature learning is its </a:t>
            </a:r>
            <a:r>
              <a:rPr lang="en-US" sz="1800" b="1" u="sng" dirty="0">
                <a:solidFill>
                  <a:schemeClr val="tx2"/>
                </a:solidFill>
              </a:rPr>
              <a:t>veracity</a:t>
            </a:r>
            <a:r>
              <a:rPr lang="en-US" sz="1800" dirty="0">
                <a:solidFill>
                  <a:schemeClr val="lt1"/>
                </a:solidFill>
              </a:rPr>
              <a:t>.</a:t>
            </a:r>
          </a:p>
          <a:p>
            <a:pPr marL="285750" lvl="0" indent="-285750" algn="l" rtl="0">
              <a:lnSpc>
                <a:spcPct val="150000"/>
              </a:lnSpc>
              <a:spcBef>
                <a:spcPts val="0"/>
              </a:spcBef>
              <a:spcAft>
                <a:spcPts val="0"/>
              </a:spcAft>
              <a:buFont typeface="Arial" panose="020B0604020202020204" pitchFamily="34" charset="0"/>
              <a:buChar char="•"/>
            </a:pPr>
            <a:r>
              <a:rPr lang="en-US" sz="1800" b="1" u="sng" dirty="0">
                <a:solidFill>
                  <a:schemeClr val="lt1"/>
                </a:solidFill>
              </a:rPr>
              <a:t>Low-quality</a:t>
            </a:r>
            <a:r>
              <a:rPr lang="en-US" sz="1800" dirty="0">
                <a:solidFill>
                  <a:schemeClr val="lt1"/>
                </a:solidFill>
              </a:rPr>
              <a:t> data is prevalent in big data</a:t>
            </a:r>
          </a:p>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incomplete objects, noise, inaccurate objects, imprecise objects and redundant objects in big data.</a:t>
            </a:r>
          </a:p>
          <a:p>
            <a:pPr marL="285750" lvl="0" indent="-285750" algn="l" rtl="0">
              <a:lnSpc>
                <a:spcPct val="150000"/>
              </a:lnSpc>
              <a:spcBef>
                <a:spcPts val="0"/>
              </a:spcBef>
              <a:spcAft>
                <a:spcPts val="0"/>
              </a:spcAft>
              <a:buFont typeface="Arial" panose="020B0604020202020204" pitchFamily="34" charset="0"/>
              <a:buChar char="•"/>
            </a:pPr>
            <a:r>
              <a:rPr lang="en-US" sz="1800" dirty="0">
                <a:solidFill>
                  <a:schemeClr val="lt1"/>
                </a:solidFill>
              </a:rPr>
              <a:t>most of deep learning models doesn’t analyzing low-quality data</a:t>
            </a:r>
          </a:p>
          <a:p>
            <a:pPr marL="285750" lvl="0" indent="-285750" algn="l" rtl="0">
              <a:lnSpc>
                <a:spcPct val="150000"/>
              </a:lnSpc>
              <a:spcBef>
                <a:spcPts val="0"/>
              </a:spcBef>
              <a:spcAft>
                <a:spcPts val="0"/>
              </a:spcAft>
              <a:buFont typeface="Arial" panose="020B0604020202020204" pitchFamily="34" charset="0"/>
              <a:buChar char="•"/>
            </a:pPr>
            <a:r>
              <a:rPr lang="en-US" sz="1800" b="1" dirty="0">
                <a:solidFill>
                  <a:schemeClr val="lt1"/>
                </a:solidFill>
              </a:rPr>
              <a:t>Denoising</a:t>
            </a:r>
            <a:r>
              <a:rPr lang="en-US" sz="1800" dirty="0">
                <a:solidFill>
                  <a:schemeClr val="lt1"/>
                </a:solidFill>
              </a:rPr>
              <a:t> auto-encoder model</a:t>
            </a:r>
          </a:p>
          <a:p>
            <a:pPr marL="2286000" lvl="5" indent="0">
              <a:lnSpc>
                <a:spcPct val="150000"/>
              </a:lnSpc>
              <a:buNone/>
            </a:pPr>
            <a:r>
              <a:rPr lang="en-US" sz="1100" dirty="0">
                <a:solidFill>
                  <a:schemeClr val="lt1"/>
                </a:solidFill>
              </a:rPr>
              <a:t>         </a:t>
            </a:r>
          </a:p>
          <a:p>
            <a:pPr marL="2286000" lvl="5" indent="0">
              <a:lnSpc>
                <a:spcPct val="150000"/>
              </a:lnSpc>
              <a:buNone/>
            </a:pPr>
            <a:r>
              <a:rPr lang="en-US" sz="1100" dirty="0">
                <a:solidFill>
                  <a:schemeClr val="lt1"/>
                </a:solidFill>
              </a:rPr>
              <a:t>                </a:t>
            </a:r>
          </a:p>
          <a:p>
            <a:pPr marL="2286000" lvl="5" indent="0">
              <a:lnSpc>
                <a:spcPct val="150000"/>
              </a:lnSpc>
              <a:buNone/>
            </a:pPr>
            <a:r>
              <a:rPr lang="en-US" sz="1100" dirty="0">
                <a:solidFill>
                  <a:schemeClr val="lt1"/>
                </a:solidFill>
              </a:rPr>
              <a:t>                Reconstructing function</a:t>
            </a:r>
          </a:p>
          <a:p>
            <a:pPr marL="0" lvl="0" indent="0" algn="l" rtl="0">
              <a:lnSpc>
                <a:spcPct val="150000"/>
              </a:lnSpc>
              <a:spcBef>
                <a:spcPts val="0"/>
              </a:spcBef>
              <a:spcAft>
                <a:spcPts val="0"/>
              </a:spcAft>
              <a:buNone/>
            </a:pPr>
            <a:endParaRPr sz="1800" dirty="0">
              <a:solidFill>
                <a:schemeClr val="lt1"/>
              </a:solidFill>
            </a:endParaRPr>
          </a:p>
        </p:txBody>
      </p:sp>
      <p:sp>
        <p:nvSpPr>
          <p:cNvPr id="322" name="Google Shape;322;p40"/>
          <p:cNvSpPr/>
          <p:nvPr/>
        </p:nvSpPr>
        <p:spPr>
          <a:xfrm>
            <a:off x="8265150" y="44471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5" y="500875"/>
            <a:ext cx="8093715"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2800" b="0" i="0" u="none" strike="noStrike" baseline="0" dirty="0">
                <a:latin typeface="Franklin Gothic Demi" panose="020B0703020102020204" pitchFamily="34" charset="0"/>
              </a:rPr>
              <a:t>Deep learning models for </a:t>
            </a:r>
            <a:r>
              <a:rPr lang="en-US" sz="2800" b="1" i="0" u="none" strike="noStrike" baseline="0" dirty="0">
                <a:latin typeface="Franklin Gothic Demi" panose="020B0703020102020204" pitchFamily="34" charset="0"/>
              </a:rPr>
              <a:t>low-quality data</a:t>
            </a:r>
            <a:endParaRPr sz="40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תמונה 2">
            <a:extLst>
              <a:ext uri="{FF2B5EF4-FFF2-40B4-BE49-F238E27FC236}">
                <a16:creationId xmlns:a16="http://schemas.microsoft.com/office/drawing/2014/main" id="{B9ED8253-95AC-4E9D-9193-E7F1C55D3CD9}"/>
              </a:ext>
            </a:extLst>
          </p:cNvPr>
          <p:cNvPicPr>
            <a:picLocks noChangeAspect="1"/>
          </p:cNvPicPr>
          <p:nvPr/>
        </p:nvPicPr>
        <p:blipFill>
          <a:blip r:embed="rId3"/>
          <a:stretch>
            <a:fillRect/>
          </a:stretch>
        </p:blipFill>
        <p:spPr>
          <a:xfrm>
            <a:off x="5937901" y="3382393"/>
            <a:ext cx="3104435" cy="1657708"/>
          </a:xfrm>
          <a:prstGeom prst="rect">
            <a:avLst/>
          </a:prstGeom>
        </p:spPr>
      </p:pic>
      <p:pic>
        <p:nvPicPr>
          <p:cNvPr id="5" name="תמונה 4">
            <a:extLst>
              <a:ext uri="{FF2B5EF4-FFF2-40B4-BE49-F238E27FC236}">
                <a16:creationId xmlns:a16="http://schemas.microsoft.com/office/drawing/2014/main" id="{D37919F4-5FD8-4F6E-8549-E3A0006CB0A1}"/>
              </a:ext>
            </a:extLst>
          </p:cNvPr>
          <p:cNvPicPr>
            <a:picLocks noChangeAspect="1"/>
          </p:cNvPicPr>
          <p:nvPr/>
        </p:nvPicPr>
        <p:blipFill>
          <a:blip r:embed="rId4"/>
          <a:stretch>
            <a:fillRect/>
          </a:stretch>
        </p:blipFill>
        <p:spPr>
          <a:xfrm>
            <a:off x="3400365" y="4535890"/>
            <a:ext cx="2343270" cy="412771"/>
          </a:xfrm>
          <a:prstGeom prst="rect">
            <a:avLst/>
          </a:prstGeom>
        </p:spPr>
      </p:pic>
    </p:spTree>
    <p:extLst>
      <p:ext uri="{BB962C8B-B14F-4D97-AF65-F5344CB8AC3E}">
        <p14:creationId xmlns:p14="http://schemas.microsoft.com/office/powerpoint/2010/main" val="2900591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45"/>
          <p:cNvSpPr txBox="1">
            <a:spLocks noGrp="1"/>
          </p:cNvSpPr>
          <p:nvPr>
            <p:ph type="title"/>
          </p:nvPr>
        </p:nvSpPr>
        <p:spPr>
          <a:xfrm>
            <a:off x="720000" y="461768"/>
            <a:ext cx="6432600"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First article – Denoising</a:t>
            </a:r>
            <a:endParaRPr dirty="0"/>
          </a:p>
        </p:txBody>
      </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Pascal Vincent</a:t>
            </a:r>
          </a:p>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Hugo Larochelle</a:t>
            </a:r>
          </a:p>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Isabelle Lajoie,</a:t>
            </a:r>
          </a:p>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Yoshua Bengio,</a:t>
            </a:r>
          </a:p>
          <a:p>
            <a:pPr marL="0" lvl="0" indent="0" algn="ctr" rtl="0">
              <a:spcBef>
                <a:spcPts val="0"/>
              </a:spcBef>
              <a:spcAft>
                <a:spcPts val="0"/>
              </a:spcAft>
              <a:buNone/>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Pierre-Antoine Manzagol</a:t>
            </a:r>
            <a:endParaRPr sz="16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572000" y="1355262"/>
            <a:ext cx="4064966" cy="3388087"/>
          </a:xfrm>
          <a:prstGeom prst="rect">
            <a:avLst/>
          </a:prstGeom>
        </p:spPr>
        <p:txBody>
          <a:bodyPr spcFirstLastPara="1" wrap="square" lIns="91425" tIns="91425" rIns="91425" bIns="91425" anchor="t" anchorCtr="0">
            <a:noAutofit/>
          </a:bodyPr>
          <a:lstStyle/>
          <a:p>
            <a:pPr marL="285750" lvl="0" indent="-285750" algn="ctr" rtl="0">
              <a:spcBef>
                <a:spcPts val="0"/>
              </a:spcBef>
              <a:spcAft>
                <a:spcPts val="0"/>
              </a:spcAft>
              <a:buFont typeface="Arial" panose="020B0604020202020204" pitchFamily="34" charset="0"/>
              <a:buChar char="•"/>
            </a:pPr>
            <a:r>
              <a:rPr lang="en-US" sz="1800" dirty="0">
                <a:solidFill>
                  <a:schemeClr val="lt1"/>
                </a:solidFill>
              </a:rPr>
              <a:t>stacking layers of</a:t>
            </a:r>
          </a:p>
          <a:p>
            <a:pPr marL="0" lvl="0" indent="0" algn="ctr" rtl="0">
              <a:spcBef>
                <a:spcPts val="0"/>
              </a:spcBef>
              <a:spcAft>
                <a:spcPts val="0"/>
              </a:spcAft>
              <a:buNone/>
            </a:pPr>
            <a:r>
              <a:rPr lang="en-US" sz="1800" dirty="0">
                <a:solidFill>
                  <a:schemeClr val="tx2"/>
                </a:solidFill>
              </a:rPr>
              <a:t>denoising auto-encoders</a:t>
            </a:r>
            <a:r>
              <a:rPr lang="en-US" sz="1800" dirty="0">
                <a:solidFill>
                  <a:schemeClr val="lt1"/>
                </a:solidFill>
              </a:rPr>
              <a:t>, </a:t>
            </a:r>
          </a:p>
          <a:p>
            <a:pPr marL="285750" lvl="0" indent="-285750" algn="ctr" rtl="0">
              <a:spcBef>
                <a:spcPts val="0"/>
              </a:spcBef>
              <a:spcAft>
                <a:spcPts val="0"/>
              </a:spcAft>
              <a:buFont typeface="Arial" panose="020B0604020202020204" pitchFamily="34" charset="0"/>
              <a:buChar char="•"/>
            </a:pPr>
            <a:r>
              <a:rPr lang="en-US" sz="1800" dirty="0">
                <a:solidFill>
                  <a:schemeClr val="lt1"/>
                </a:solidFill>
              </a:rPr>
              <a:t>trained to denoise corrupted input. </a:t>
            </a:r>
          </a:p>
          <a:p>
            <a:pPr marL="0" lvl="0" indent="0" algn="ctr" rtl="0">
              <a:spcBef>
                <a:spcPts val="0"/>
              </a:spcBef>
              <a:spcAft>
                <a:spcPts val="0"/>
              </a:spcAft>
              <a:buNone/>
            </a:pPr>
            <a:endParaRPr lang="en-US" sz="1800" dirty="0">
              <a:solidFill>
                <a:schemeClr val="lt1"/>
              </a:solidFill>
            </a:endParaRPr>
          </a:p>
          <a:p>
            <a:pPr marL="285750" lvl="0" indent="-285750" algn="ctr" rtl="0">
              <a:spcBef>
                <a:spcPts val="600"/>
              </a:spcBef>
              <a:spcAft>
                <a:spcPts val="0"/>
              </a:spcAft>
              <a:buFont typeface="Arial" panose="020B0604020202020204" pitchFamily="34" charset="0"/>
              <a:buChar char="•"/>
            </a:pPr>
            <a:r>
              <a:rPr lang="en-US" sz="1800" dirty="0">
                <a:solidFill>
                  <a:schemeClr val="lt1"/>
                </a:solidFill>
              </a:rPr>
              <a:t>denoising autoencoders learn </a:t>
            </a:r>
            <a:br>
              <a:rPr lang="en-US" sz="1800" dirty="0">
                <a:solidFill>
                  <a:schemeClr val="lt1"/>
                </a:solidFill>
              </a:rPr>
            </a:br>
            <a:r>
              <a:rPr lang="en-US" sz="1800" b="1" dirty="0">
                <a:solidFill>
                  <a:schemeClr val="lt1"/>
                </a:solidFill>
              </a:rPr>
              <a:t>edge detectors </a:t>
            </a:r>
          </a:p>
          <a:p>
            <a:pPr marL="285750" lvl="0" indent="-285750" algn="ctr" rtl="0">
              <a:spcBef>
                <a:spcPts val="600"/>
              </a:spcBef>
              <a:spcAft>
                <a:spcPts val="0"/>
              </a:spcAft>
              <a:buFont typeface="Arial" panose="020B0604020202020204" pitchFamily="34" charset="0"/>
              <a:buChar char="•"/>
            </a:pPr>
            <a:r>
              <a:rPr lang="en-US" sz="1800" dirty="0">
                <a:solidFill>
                  <a:schemeClr val="lt1"/>
                </a:solidFill>
              </a:rPr>
              <a:t>Activation function – denoising</a:t>
            </a:r>
            <a:br>
              <a:rPr lang="en-US" sz="1800" dirty="0">
                <a:solidFill>
                  <a:schemeClr val="lt1"/>
                </a:solidFill>
              </a:rPr>
            </a:br>
            <a:r>
              <a:rPr lang="en-US" sz="1800" dirty="0">
                <a:solidFill>
                  <a:schemeClr val="lt1"/>
                </a:solidFill>
              </a:rPr>
              <a:t> like salt&amp;pepper, Gaussian…</a:t>
            </a:r>
          </a:p>
          <a:p>
            <a:pPr marL="285750" lvl="0" indent="-285750" algn="ctr" rtl="0">
              <a:spcBef>
                <a:spcPts val="600"/>
              </a:spcBef>
              <a:spcAft>
                <a:spcPts val="0"/>
              </a:spcAft>
              <a:buFont typeface="Arial" panose="020B0604020202020204" pitchFamily="34" charset="0"/>
              <a:buChar char="•"/>
            </a:pPr>
            <a:r>
              <a:rPr lang="en-US" sz="1800" dirty="0">
                <a:solidFill>
                  <a:schemeClr val="lt1"/>
                </a:solidFill>
              </a:rPr>
              <a:t>Sigmoid</a:t>
            </a:r>
          </a:p>
          <a:p>
            <a:pPr marL="285750" lvl="0" indent="-285750" algn="ctr" rtl="0">
              <a:spcBef>
                <a:spcPts val="600"/>
              </a:spcBef>
              <a:spcAft>
                <a:spcPts val="0"/>
              </a:spcAft>
              <a:buFont typeface="Arial" panose="020B0604020202020204" pitchFamily="34" charset="0"/>
              <a:buChar char="•"/>
            </a:pPr>
            <a:r>
              <a:rPr lang="en-US" sz="1800" dirty="0">
                <a:solidFill>
                  <a:schemeClr val="lt1"/>
                </a:solidFill>
              </a:rPr>
              <a:t>Better results with denoising</a:t>
            </a: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717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42"/>
          <p:cNvGrpSpPr/>
          <p:nvPr/>
        </p:nvGrpSpPr>
        <p:grpSpPr>
          <a:xfrm>
            <a:off x="7879250" y="586762"/>
            <a:ext cx="343199" cy="323776"/>
            <a:chOff x="7824790" y="535013"/>
            <a:chExt cx="452889" cy="427201"/>
          </a:xfrm>
        </p:grpSpPr>
        <p:grpSp>
          <p:nvGrpSpPr>
            <p:cNvPr id="378" name="Google Shape;378;p42"/>
            <p:cNvGrpSpPr/>
            <p:nvPr/>
          </p:nvGrpSpPr>
          <p:grpSpPr>
            <a:xfrm>
              <a:off x="7824790" y="535013"/>
              <a:ext cx="452889" cy="427201"/>
              <a:chOff x="7439721" y="3845026"/>
              <a:chExt cx="587100" cy="553800"/>
            </a:xfrm>
          </p:grpSpPr>
          <p:sp>
            <p:nvSpPr>
              <p:cNvPr id="379" name="Google Shape;379;p42"/>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81" name="Google Shape;381;p42"/>
            <p:cNvGrpSpPr/>
            <p:nvPr/>
          </p:nvGrpSpPr>
          <p:grpSpPr>
            <a:xfrm>
              <a:off x="7992050" y="703420"/>
              <a:ext cx="118950" cy="90050"/>
              <a:chOff x="6190950" y="746750"/>
              <a:chExt cx="118950" cy="90050"/>
            </a:xfrm>
          </p:grpSpPr>
          <p:sp>
            <p:nvSpPr>
              <p:cNvPr id="382" name="Google Shape;382;p42"/>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42"/>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First article – Denoising </a:t>
            </a:r>
            <a:endParaRPr dirty="0"/>
          </a:p>
        </p:txBody>
      </p:sp>
      <p:sp>
        <p:nvSpPr>
          <p:cNvPr id="388" name="Google Shape;388;p42"/>
          <p:cNvSpPr/>
          <p:nvPr/>
        </p:nvSpPr>
        <p:spPr>
          <a:xfrm>
            <a:off x="8217100" y="172145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8128459" y="423297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543504" y="22772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543504" y="402125"/>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תמונה 4">
            <a:extLst>
              <a:ext uri="{FF2B5EF4-FFF2-40B4-BE49-F238E27FC236}">
                <a16:creationId xmlns:a16="http://schemas.microsoft.com/office/drawing/2014/main" id="{3FA93769-939C-4678-B5AF-C21B6A5703BD}"/>
              </a:ext>
            </a:extLst>
          </p:cNvPr>
          <p:cNvPicPr>
            <a:picLocks noChangeAspect="1"/>
          </p:cNvPicPr>
          <p:nvPr/>
        </p:nvPicPr>
        <p:blipFill>
          <a:blip r:embed="rId3"/>
          <a:stretch>
            <a:fillRect/>
          </a:stretch>
        </p:blipFill>
        <p:spPr>
          <a:xfrm>
            <a:off x="1315593" y="1413336"/>
            <a:ext cx="6267546" cy="2721985"/>
          </a:xfrm>
          <a:prstGeom prst="rect">
            <a:avLst/>
          </a:prstGeom>
        </p:spPr>
      </p:pic>
      <p:cxnSp>
        <p:nvCxnSpPr>
          <p:cNvPr id="8" name="מחבר חץ ישר 7">
            <a:extLst>
              <a:ext uri="{FF2B5EF4-FFF2-40B4-BE49-F238E27FC236}">
                <a16:creationId xmlns:a16="http://schemas.microsoft.com/office/drawing/2014/main" id="{4E235B62-A0AE-4FF6-A3E6-4FEC0C599BBF}"/>
              </a:ext>
            </a:extLst>
          </p:cNvPr>
          <p:cNvCxnSpPr/>
          <p:nvPr/>
        </p:nvCxnSpPr>
        <p:spPr>
          <a:xfrm flipH="1">
            <a:off x="2663301" y="2956264"/>
            <a:ext cx="1597981"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מחבר חץ ישר 23">
            <a:extLst>
              <a:ext uri="{FF2B5EF4-FFF2-40B4-BE49-F238E27FC236}">
                <a16:creationId xmlns:a16="http://schemas.microsoft.com/office/drawing/2014/main" id="{39CCA54F-83EA-43C6-9059-09C64093E913}"/>
              </a:ext>
            </a:extLst>
          </p:cNvPr>
          <p:cNvCxnSpPr>
            <a:cxnSpLocks/>
          </p:cNvCxnSpPr>
          <p:nvPr/>
        </p:nvCxnSpPr>
        <p:spPr>
          <a:xfrm flipV="1">
            <a:off x="2485748" y="1646608"/>
            <a:ext cx="1546658" cy="6306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מחבר חץ ישר 27">
            <a:extLst>
              <a:ext uri="{FF2B5EF4-FFF2-40B4-BE49-F238E27FC236}">
                <a16:creationId xmlns:a16="http://schemas.microsoft.com/office/drawing/2014/main" id="{ED4B281F-994D-4ECD-907F-DC340F98AFFB}"/>
              </a:ext>
            </a:extLst>
          </p:cNvPr>
          <p:cNvCxnSpPr>
            <a:cxnSpLocks/>
          </p:cNvCxnSpPr>
          <p:nvPr/>
        </p:nvCxnSpPr>
        <p:spPr>
          <a:xfrm>
            <a:off x="5434614" y="1646608"/>
            <a:ext cx="868532" cy="7237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תמונה 14">
            <a:extLst>
              <a:ext uri="{FF2B5EF4-FFF2-40B4-BE49-F238E27FC236}">
                <a16:creationId xmlns:a16="http://schemas.microsoft.com/office/drawing/2014/main" id="{19824A97-3A10-4F67-AFB0-DF01B3E1DD56}"/>
              </a:ext>
            </a:extLst>
          </p:cNvPr>
          <p:cNvPicPr>
            <a:picLocks noChangeAspect="1"/>
          </p:cNvPicPr>
          <p:nvPr/>
        </p:nvPicPr>
        <p:blipFill>
          <a:blip r:embed="rId4"/>
          <a:stretch>
            <a:fillRect/>
          </a:stretch>
        </p:blipFill>
        <p:spPr>
          <a:xfrm>
            <a:off x="1104734" y="1282953"/>
            <a:ext cx="7112366" cy="3346622"/>
          </a:xfrm>
          <a:prstGeom prst="rect">
            <a:avLst/>
          </a:prstGeom>
        </p:spPr>
      </p:pic>
    </p:spTree>
    <p:extLst>
      <p:ext uri="{BB962C8B-B14F-4D97-AF65-F5344CB8AC3E}">
        <p14:creationId xmlns:p14="http://schemas.microsoft.com/office/powerpoint/2010/main" val="357631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5"/>
          <p:cNvSpPr/>
          <p:nvPr/>
        </p:nvSpPr>
        <p:spPr>
          <a:xfrm>
            <a:off x="709464" y="1291481"/>
            <a:ext cx="3689400" cy="3313800"/>
          </a:xfrm>
          <a:prstGeom prst="roundRect">
            <a:avLst>
              <a:gd name="adj" fmla="val 6472"/>
            </a:avLst>
          </a:prstGeom>
          <a:solidFill>
            <a:schemeClr val="dk1"/>
          </a:soli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425" name="Google Shape;425;p45"/>
          <p:cNvSpPr/>
          <p:nvPr/>
        </p:nvSpPr>
        <p:spPr>
          <a:xfrm>
            <a:off x="709464" y="1291481"/>
            <a:ext cx="3689400" cy="3313800"/>
          </a:xfrm>
          <a:prstGeom prst="roundRect">
            <a:avLst>
              <a:gd name="adj" fmla="val 5665"/>
            </a:avLst>
          </a:prstGeom>
          <a:gradFill>
            <a:gsLst>
              <a:gs pos="0">
                <a:srgbClr val="FFFFFF">
                  <a:alpha val="0"/>
                </a:srgbClr>
              </a:gs>
              <a:gs pos="43000">
                <a:srgbClr val="FFFFFF">
                  <a:alpha val="0"/>
                </a:srgbClr>
              </a:gs>
              <a:gs pos="100000">
                <a:srgbClr val="17171A"/>
              </a:gs>
            </a:gsLst>
            <a:lin ang="16200038" scaled="0"/>
          </a:gradFill>
          <a:ln>
            <a:noFill/>
          </a:ln>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nvGrpSpPr>
          <p:cNvPr id="426" name="Google Shape;426;p45"/>
          <p:cNvGrpSpPr/>
          <p:nvPr/>
        </p:nvGrpSpPr>
        <p:grpSpPr>
          <a:xfrm>
            <a:off x="7879250" y="586762"/>
            <a:ext cx="343199" cy="323776"/>
            <a:chOff x="7824790" y="535013"/>
            <a:chExt cx="452889" cy="427201"/>
          </a:xfrm>
        </p:grpSpPr>
        <p:grpSp>
          <p:nvGrpSpPr>
            <p:cNvPr id="427" name="Google Shape;427;p45"/>
            <p:cNvGrpSpPr/>
            <p:nvPr/>
          </p:nvGrpSpPr>
          <p:grpSpPr>
            <a:xfrm>
              <a:off x="7824790" y="535013"/>
              <a:ext cx="452889" cy="427201"/>
              <a:chOff x="7439721" y="3845026"/>
              <a:chExt cx="587100" cy="553800"/>
            </a:xfrm>
          </p:grpSpPr>
          <p:sp>
            <p:nvSpPr>
              <p:cNvPr id="428" name="Google Shape;428;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430" name="Google Shape;430;p45"/>
            <p:cNvGrpSpPr/>
            <p:nvPr/>
          </p:nvGrpSpPr>
          <p:grpSpPr>
            <a:xfrm>
              <a:off x="7992050" y="703420"/>
              <a:ext cx="118950" cy="90050"/>
              <a:chOff x="6190950" y="746750"/>
              <a:chExt cx="118950" cy="90050"/>
            </a:xfrm>
          </p:grpSpPr>
          <p:sp>
            <p:nvSpPr>
              <p:cNvPr id="431" name="Google Shape;431;p4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4" name="Google Shape;434;p45"/>
          <p:cNvSpPr txBox="1">
            <a:spLocks noGrp="1"/>
          </p:cNvSpPr>
          <p:nvPr>
            <p:ph type="title"/>
          </p:nvPr>
        </p:nvSpPr>
        <p:spPr>
          <a:xfrm>
            <a:off x="720000" y="461768"/>
            <a:ext cx="7715788" cy="5727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a:t>
            </a:r>
            <a:r>
              <a:rPr lang="en-US" sz="2400" i="0" dirty="0">
                <a:solidFill>
                  <a:schemeClr val="bg1"/>
                </a:solidFill>
                <a:effectLst/>
                <a:latin typeface="Lato" panose="020F0502020204030203" pitchFamily="34" charset="0"/>
                <a:ea typeface="Lato" panose="020F0502020204030203" pitchFamily="34" charset="0"/>
                <a:cs typeface="Lato" panose="020F0502020204030203" pitchFamily="34" charset="0"/>
              </a:rPr>
              <a:t>Non-Local Auto-Encoder </a:t>
            </a:r>
            <a:endParaRPr dirty="0"/>
          </a:p>
        </p:txBody>
      </p:sp>
      <p:grpSp>
        <p:nvGrpSpPr>
          <p:cNvPr id="435" name="Google Shape;435;p45"/>
          <p:cNvGrpSpPr/>
          <p:nvPr/>
        </p:nvGrpSpPr>
        <p:grpSpPr>
          <a:xfrm>
            <a:off x="2316270" y="1848896"/>
            <a:ext cx="475786" cy="448966"/>
            <a:chOff x="6358679" y="2868990"/>
            <a:chExt cx="475786" cy="448966"/>
          </a:xfrm>
        </p:grpSpPr>
        <p:grpSp>
          <p:nvGrpSpPr>
            <p:cNvPr id="436" name="Google Shape;436;p45"/>
            <p:cNvGrpSpPr/>
            <p:nvPr/>
          </p:nvGrpSpPr>
          <p:grpSpPr>
            <a:xfrm>
              <a:off x="6358679" y="2868990"/>
              <a:ext cx="475786" cy="448966"/>
              <a:chOff x="7439721" y="3845026"/>
              <a:chExt cx="587100" cy="553800"/>
            </a:xfrm>
          </p:grpSpPr>
          <p:sp>
            <p:nvSpPr>
              <p:cNvPr id="437" name="Google Shape;437;p4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439" name="Google Shape;439;p45"/>
            <p:cNvSpPr/>
            <p:nvPr/>
          </p:nvSpPr>
          <p:spPr>
            <a:xfrm>
              <a:off x="6466481" y="2975009"/>
              <a:ext cx="260182" cy="2369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445" name="Google Shape;445;p45"/>
          <p:cNvSpPr txBox="1">
            <a:spLocks noGrp="1"/>
          </p:cNvSpPr>
          <p:nvPr>
            <p:ph type="subTitle" idx="1"/>
          </p:nvPr>
        </p:nvSpPr>
        <p:spPr>
          <a:xfrm>
            <a:off x="1767567" y="1355262"/>
            <a:ext cx="1573193" cy="52176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Authors</a:t>
            </a:r>
            <a:endParaRPr dirty="0"/>
          </a:p>
        </p:txBody>
      </p:sp>
      <p:sp>
        <p:nvSpPr>
          <p:cNvPr id="447" name="Google Shape;447;p45"/>
          <p:cNvSpPr txBox="1">
            <a:spLocks noGrp="1"/>
          </p:cNvSpPr>
          <p:nvPr>
            <p:ph type="subTitle" idx="3"/>
          </p:nvPr>
        </p:nvSpPr>
        <p:spPr>
          <a:xfrm>
            <a:off x="949911" y="2448853"/>
            <a:ext cx="3249227" cy="1989981"/>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US" sz="24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Ruxin Wang</a:t>
            </a:r>
            <a:r>
              <a:rPr lang="en-US" sz="2400" b="0" i="0" dirty="0">
                <a:solidFill>
                  <a:schemeClr val="bg1"/>
                </a:solidFill>
                <a:effectLst/>
                <a:latin typeface="Lato" panose="020F0502020204030203" pitchFamily="34" charset="0"/>
                <a:ea typeface="Lato" panose="020F0502020204030203" pitchFamily="34" charset="0"/>
                <a:cs typeface="Lato" panose="020F0502020204030203" pitchFamily="34" charset="0"/>
              </a:rPr>
              <a:t>,</a:t>
            </a:r>
          </a:p>
          <a:p>
            <a:pPr marL="0" lvl="0" indent="0" algn="ctr" rtl="0">
              <a:lnSpc>
                <a:spcPct val="150000"/>
              </a:lnSpc>
              <a:spcBef>
                <a:spcPts val="0"/>
              </a:spcBef>
              <a:spcAft>
                <a:spcPts val="0"/>
              </a:spcAft>
              <a:buNone/>
            </a:pPr>
            <a:r>
              <a:rPr lang="en-US" sz="2400" b="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r>
              <a:rPr lang="en-US" sz="2400" b="0" i="0" u="none" strike="noStrike" dirty="0">
                <a:solidFill>
                  <a:schemeClr val="bg1"/>
                </a:solidFill>
                <a:effectLst/>
                <a:latin typeface="Lato" panose="020F0502020204030203" pitchFamily="34" charset="0"/>
                <a:ea typeface="Lato" panose="020F0502020204030203" pitchFamily="34" charset="0"/>
                <a:cs typeface="Lato" panose="020F0502020204030203" pitchFamily="34" charset="0"/>
              </a:rPr>
              <a:t>Dacheng Tao</a:t>
            </a:r>
            <a:endParaRPr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8" name="Google Shape;448;p45"/>
          <p:cNvSpPr txBox="1">
            <a:spLocks noGrp="1"/>
          </p:cNvSpPr>
          <p:nvPr>
            <p:ph type="subTitle" idx="4"/>
          </p:nvPr>
        </p:nvSpPr>
        <p:spPr>
          <a:xfrm>
            <a:off x="4506665" y="1478524"/>
            <a:ext cx="3958189" cy="3203207"/>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Non-Local Auto-Encoder With Collaborative Stabilization for</a:t>
            </a:r>
            <a:b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b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Image Restoration</a:t>
            </a:r>
          </a:p>
          <a:p>
            <a:pPr marL="0" indent="0"/>
            <a:endPar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endParaRPr>
          </a:p>
          <a:p>
            <a:pPr marL="285750" indent="-285750">
              <a:spcBef>
                <a:spcPts val="1200"/>
              </a:spcBef>
              <a:buFont typeface="Arial" panose="020B0604020202020204" pitchFamily="34" charset="0"/>
              <a:buChar char="•"/>
            </a:pP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neurological observation </a:t>
            </a:r>
          </a:p>
          <a:p>
            <a:pPr marL="285750" indent="-285750">
              <a:spcBef>
                <a:spcPts val="1200"/>
              </a:spcBef>
              <a:buFont typeface="Arial" panose="020B0604020202020204" pitchFamily="34" charset="0"/>
              <a:buChar char="•"/>
            </a:pPr>
            <a:r>
              <a:rPr lang="en-US" sz="1800" b="1" i="0" dirty="0">
                <a:solidFill>
                  <a:schemeClr val="tx2"/>
                </a:solidFill>
                <a:effectLst/>
                <a:latin typeface="Lato" panose="020F0502020204030203" pitchFamily="34" charset="0"/>
                <a:ea typeface="Lato" panose="020F0502020204030203" pitchFamily="34" charset="0"/>
                <a:cs typeface="Lato" panose="020F0502020204030203" pitchFamily="34" charset="0"/>
              </a:rPr>
              <a:t>similar input </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=&gt; </a:t>
            </a:r>
            <a:r>
              <a:rPr lang="en-US" sz="1800" i="0" dirty="0">
                <a:solidFill>
                  <a:schemeClr val="tx2"/>
                </a:solidFill>
                <a:effectLst/>
                <a:latin typeface="Lato" panose="020F0502020204030203" pitchFamily="34" charset="0"/>
                <a:ea typeface="Lato" panose="020F0502020204030203" pitchFamily="34" charset="0"/>
                <a:cs typeface="Lato" panose="020F0502020204030203" pitchFamily="34" charset="0"/>
              </a:rPr>
              <a:t>similar response</a:t>
            </a:r>
            <a:r>
              <a:rPr lang="en-US" sz="1800" i="0" dirty="0">
                <a:solidFill>
                  <a:schemeClr val="bg1"/>
                </a:solidFill>
                <a:effectLst/>
                <a:latin typeface="Lato" panose="020F0502020204030203" pitchFamily="34" charset="0"/>
                <a:ea typeface="Lato" panose="020F0502020204030203" pitchFamily="34" charset="0"/>
                <a:cs typeface="Lato" panose="020F0502020204030203" pitchFamily="34" charset="0"/>
              </a:rPr>
              <a:t>. </a:t>
            </a:r>
          </a:p>
          <a:p>
            <a:pPr marL="285750" lvl="0" indent="-285750" algn="ctr" rtl="0">
              <a:spcBef>
                <a:spcPts val="1200"/>
              </a:spcBef>
              <a:spcAft>
                <a:spcPts val="0"/>
              </a:spcAft>
              <a:buFont typeface="Arial" panose="020B0604020202020204" pitchFamily="34" charset="0"/>
              <a:buChar char="•"/>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Collaborative stabilization</a:t>
            </a:r>
          </a:p>
          <a:p>
            <a:pPr marL="0" lvl="0" indent="0" algn="ctr" rtl="0">
              <a:spcBef>
                <a:spcPts val="600"/>
              </a:spcBef>
              <a:spcAft>
                <a:spcPts val="0"/>
              </a:spcAft>
            </a:pPr>
            <a:endParaRPr lang="en-US"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0" lvl="0" indent="0" algn="ctr" rtl="0">
              <a:spcBef>
                <a:spcPts val="600"/>
              </a:spcBef>
              <a:spcAft>
                <a:spcPts val="0"/>
              </a:spcAft>
            </a:pP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 </a:t>
            </a:r>
            <a:endParaRPr sz="1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449" name="Google Shape;449;p45"/>
          <p:cNvSpPr/>
          <p:nvPr/>
        </p:nvSpPr>
        <p:spPr>
          <a:xfrm>
            <a:off x="8729350" y="147852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5"/>
          <p:cNvSpPr/>
          <p:nvPr/>
        </p:nvSpPr>
        <p:spPr>
          <a:xfrm>
            <a:off x="61478" y="454260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5"/>
          <p:cNvSpPr/>
          <p:nvPr/>
        </p:nvSpPr>
        <p:spPr>
          <a:xfrm>
            <a:off x="8128459" y="41424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5"/>
          <p:cNvSpPr/>
          <p:nvPr/>
        </p:nvSpPr>
        <p:spPr>
          <a:xfrm>
            <a:off x="190329" y="191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4" name="Picture 2" descr="Author image of Ruxin Wang">
            <a:extLst>
              <a:ext uri="{FF2B5EF4-FFF2-40B4-BE49-F238E27FC236}">
                <a16:creationId xmlns:a16="http://schemas.microsoft.com/office/drawing/2014/main" id="{B7CBB174-CDC5-4CCE-A6E6-E35AE8B4F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992" y="2448853"/>
            <a:ext cx="522099" cy="65262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Author image of Dacheng Tao">
            <a:extLst>
              <a:ext uri="{FF2B5EF4-FFF2-40B4-BE49-F238E27FC236}">
                <a16:creationId xmlns:a16="http://schemas.microsoft.com/office/drawing/2014/main" id="{A2E64830-15CF-4899-90F2-9F724C149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2270" y="3489826"/>
            <a:ext cx="522099" cy="652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712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42"/>
          <p:cNvGrpSpPr/>
          <p:nvPr/>
        </p:nvGrpSpPr>
        <p:grpSpPr>
          <a:xfrm>
            <a:off x="7879250" y="586762"/>
            <a:ext cx="343199" cy="323776"/>
            <a:chOff x="7824790" y="535013"/>
            <a:chExt cx="452889" cy="427201"/>
          </a:xfrm>
        </p:grpSpPr>
        <p:grpSp>
          <p:nvGrpSpPr>
            <p:cNvPr id="378" name="Google Shape;378;p42"/>
            <p:cNvGrpSpPr/>
            <p:nvPr/>
          </p:nvGrpSpPr>
          <p:grpSpPr>
            <a:xfrm>
              <a:off x="7824790" y="535013"/>
              <a:ext cx="452889" cy="427201"/>
              <a:chOff x="7439721" y="3845026"/>
              <a:chExt cx="587100" cy="553800"/>
            </a:xfrm>
          </p:grpSpPr>
          <p:sp>
            <p:nvSpPr>
              <p:cNvPr id="379" name="Google Shape;379;p42"/>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81" name="Google Shape;381;p42"/>
            <p:cNvGrpSpPr/>
            <p:nvPr/>
          </p:nvGrpSpPr>
          <p:grpSpPr>
            <a:xfrm>
              <a:off x="7992050" y="703420"/>
              <a:ext cx="118950" cy="90050"/>
              <a:chOff x="6190950" y="746750"/>
              <a:chExt cx="118950" cy="90050"/>
            </a:xfrm>
          </p:grpSpPr>
          <p:sp>
            <p:nvSpPr>
              <p:cNvPr id="382" name="Google Shape;382;p42"/>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5" name="Google Shape;385;p42"/>
          <p:cNvSpPr txBox="1">
            <a:spLocks noGrp="1"/>
          </p:cNvSpPr>
          <p:nvPr>
            <p:ph type="title"/>
          </p:nvPr>
        </p:nvSpPr>
        <p:spPr>
          <a:xfrm>
            <a:off x="815805" y="500875"/>
            <a:ext cx="7530335"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a:t>
            </a:r>
            <a:r>
              <a:rPr lang="en-US" sz="2600" i="0" dirty="0">
                <a:solidFill>
                  <a:schemeClr val="bg1"/>
                </a:solidFill>
                <a:effectLst/>
                <a:latin typeface="Lato" panose="020F0502020204030203" pitchFamily="34" charset="0"/>
                <a:ea typeface="Lato" panose="020F0502020204030203" pitchFamily="34" charset="0"/>
                <a:cs typeface="Lato" panose="020F0502020204030203" pitchFamily="34" charset="0"/>
              </a:rPr>
              <a:t>Non-Local Auto-Encoder </a:t>
            </a:r>
            <a:endParaRPr sz="2600" dirty="0"/>
          </a:p>
        </p:txBody>
      </p:sp>
      <p:sp>
        <p:nvSpPr>
          <p:cNvPr id="388" name="Google Shape;388;p42"/>
          <p:cNvSpPr/>
          <p:nvPr/>
        </p:nvSpPr>
        <p:spPr>
          <a:xfrm>
            <a:off x="8217100" y="172145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8128459" y="423297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543504" y="22772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543504" y="402125"/>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48;p45">
            <a:extLst>
              <a:ext uri="{FF2B5EF4-FFF2-40B4-BE49-F238E27FC236}">
                <a16:creationId xmlns:a16="http://schemas.microsoft.com/office/drawing/2014/main" id="{37C22F58-606F-4A95-AE1F-F50DA4129080}"/>
              </a:ext>
            </a:extLst>
          </p:cNvPr>
          <p:cNvSpPr txBox="1">
            <a:spLocks/>
          </p:cNvSpPr>
          <p:nvPr/>
        </p:nvSpPr>
        <p:spPr>
          <a:xfrm>
            <a:off x="65063" y="4649047"/>
            <a:ext cx="3475995" cy="3756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Start from 1:14</a:t>
            </a:r>
          </a:p>
          <a:p>
            <a:pPr algn="ctr"/>
            <a:endParaRPr lang="en-US"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3" name="WhatsApp Video 2022-03-13 at 22.46.46">
            <a:hlinkClick r:id="" action="ppaction://media"/>
            <a:extLst>
              <a:ext uri="{FF2B5EF4-FFF2-40B4-BE49-F238E27FC236}">
                <a16:creationId xmlns:a16="http://schemas.microsoft.com/office/drawing/2014/main" id="{2938E7DC-AD51-4F2C-8733-B7F35AF52AE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3060" y="1261591"/>
            <a:ext cx="5973160" cy="3381034"/>
          </a:xfrm>
          <a:prstGeom prst="rect">
            <a:avLst/>
          </a:prstGeom>
        </p:spPr>
      </p:pic>
    </p:spTree>
    <p:extLst>
      <p:ext uri="{BB962C8B-B14F-4D97-AF65-F5344CB8AC3E}">
        <p14:creationId xmlns:p14="http://schemas.microsoft.com/office/powerpoint/2010/main" val="1040591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grpSp>
        <p:nvGrpSpPr>
          <p:cNvPr id="377" name="Google Shape;377;p42"/>
          <p:cNvGrpSpPr/>
          <p:nvPr/>
        </p:nvGrpSpPr>
        <p:grpSpPr>
          <a:xfrm>
            <a:off x="7879250" y="586762"/>
            <a:ext cx="343199" cy="323776"/>
            <a:chOff x="7824790" y="535013"/>
            <a:chExt cx="452889" cy="427201"/>
          </a:xfrm>
        </p:grpSpPr>
        <p:grpSp>
          <p:nvGrpSpPr>
            <p:cNvPr id="378" name="Google Shape;378;p42"/>
            <p:cNvGrpSpPr/>
            <p:nvPr/>
          </p:nvGrpSpPr>
          <p:grpSpPr>
            <a:xfrm>
              <a:off x="7824790" y="535013"/>
              <a:ext cx="452889" cy="427201"/>
              <a:chOff x="7439721" y="3845026"/>
              <a:chExt cx="587100" cy="553800"/>
            </a:xfrm>
          </p:grpSpPr>
          <p:sp>
            <p:nvSpPr>
              <p:cNvPr id="379" name="Google Shape;379;p42"/>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81" name="Google Shape;381;p42"/>
            <p:cNvGrpSpPr/>
            <p:nvPr/>
          </p:nvGrpSpPr>
          <p:grpSpPr>
            <a:xfrm>
              <a:off x="7992050" y="703420"/>
              <a:ext cx="118950" cy="90050"/>
              <a:chOff x="6190950" y="746750"/>
              <a:chExt cx="118950" cy="90050"/>
            </a:xfrm>
          </p:grpSpPr>
          <p:sp>
            <p:nvSpPr>
              <p:cNvPr id="382" name="Google Shape;382;p42"/>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2"/>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8" name="Google Shape;388;p42"/>
          <p:cNvSpPr/>
          <p:nvPr/>
        </p:nvSpPr>
        <p:spPr>
          <a:xfrm>
            <a:off x="8217100" y="172145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2"/>
          <p:cNvSpPr/>
          <p:nvPr/>
        </p:nvSpPr>
        <p:spPr>
          <a:xfrm>
            <a:off x="8128459" y="423297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2"/>
          <p:cNvSpPr/>
          <p:nvPr/>
        </p:nvSpPr>
        <p:spPr>
          <a:xfrm>
            <a:off x="543504" y="22772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2"/>
          <p:cNvSpPr/>
          <p:nvPr/>
        </p:nvSpPr>
        <p:spPr>
          <a:xfrm>
            <a:off x="543504" y="402125"/>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תמונה 4">
            <a:extLst>
              <a:ext uri="{FF2B5EF4-FFF2-40B4-BE49-F238E27FC236}">
                <a16:creationId xmlns:a16="http://schemas.microsoft.com/office/drawing/2014/main" id="{C2139AC1-240F-41F9-A73A-03777FC83DB5}"/>
              </a:ext>
            </a:extLst>
          </p:cNvPr>
          <p:cNvPicPr>
            <a:picLocks noChangeAspect="1"/>
          </p:cNvPicPr>
          <p:nvPr/>
        </p:nvPicPr>
        <p:blipFill>
          <a:blip r:embed="rId3"/>
          <a:stretch>
            <a:fillRect/>
          </a:stretch>
        </p:blipFill>
        <p:spPr>
          <a:xfrm>
            <a:off x="442183" y="1123811"/>
            <a:ext cx="8287176" cy="3899100"/>
          </a:xfrm>
          <a:prstGeom prst="rect">
            <a:avLst/>
          </a:prstGeom>
        </p:spPr>
      </p:pic>
      <p:sp>
        <p:nvSpPr>
          <p:cNvPr id="21" name="Google Shape;385;p42">
            <a:extLst>
              <a:ext uri="{FF2B5EF4-FFF2-40B4-BE49-F238E27FC236}">
                <a16:creationId xmlns:a16="http://schemas.microsoft.com/office/drawing/2014/main" id="{645D2101-B236-432E-8ACC-7BA6FE82E01F}"/>
              </a:ext>
            </a:extLst>
          </p:cNvPr>
          <p:cNvSpPr txBox="1">
            <a:spLocks noGrp="1"/>
          </p:cNvSpPr>
          <p:nvPr>
            <p:ph type="title"/>
          </p:nvPr>
        </p:nvSpPr>
        <p:spPr>
          <a:xfrm>
            <a:off x="815975" y="501650"/>
            <a:ext cx="7312484"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dirty="0"/>
              <a:t>Second article – </a:t>
            </a:r>
            <a:r>
              <a:rPr lang="en-US" sz="2600" i="0" dirty="0">
                <a:solidFill>
                  <a:schemeClr val="bg1"/>
                </a:solidFill>
                <a:effectLst/>
                <a:latin typeface="Lato" panose="020F0502020204030203" pitchFamily="34" charset="0"/>
                <a:ea typeface="Lato" panose="020F0502020204030203" pitchFamily="34" charset="0"/>
                <a:cs typeface="Lato" panose="020F0502020204030203" pitchFamily="34" charset="0"/>
              </a:rPr>
              <a:t>Non-Local Auto-Encoder </a:t>
            </a:r>
            <a:endParaRPr sz="2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A100CF8-D2B8-4A8A-B362-9B6DC5EB30A3}"/>
              </a:ext>
            </a:extLst>
          </p:cNvPr>
          <p:cNvSpPr>
            <a:spLocks noGrp="1"/>
          </p:cNvSpPr>
          <p:nvPr>
            <p:ph type="title"/>
          </p:nvPr>
        </p:nvSpPr>
        <p:spPr/>
        <p:txBody>
          <a:bodyPr/>
          <a:lstStyle/>
          <a:p>
            <a:r>
              <a:rPr lang="en-US" b="1" i="0" dirty="0">
                <a:solidFill>
                  <a:schemeClr val="bg1"/>
                </a:solidFill>
                <a:effectLst/>
                <a:latin typeface="Lato" panose="020F0502020204030203" pitchFamily="34" charset="0"/>
                <a:ea typeface="Lato" panose="020F0502020204030203" pitchFamily="34" charset="0"/>
                <a:cs typeface="Lato" panose="020F0502020204030203" pitchFamily="34" charset="0"/>
              </a:rPr>
              <a:t>Summary</a:t>
            </a:r>
            <a:endParaRPr lang="he-IL" dirty="0"/>
          </a:p>
        </p:txBody>
      </p:sp>
      <p:sp>
        <p:nvSpPr>
          <p:cNvPr id="4" name="Google Shape;1300;p69">
            <a:extLst>
              <a:ext uri="{FF2B5EF4-FFF2-40B4-BE49-F238E27FC236}">
                <a16:creationId xmlns:a16="http://schemas.microsoft.com/office/drawing/2014/main" id="{0546CA92-10F9-4DFE-AF00-1095ADBCADD1}"/>
              </a:ext>
            </a:extLst>
          </p:cNvPr>
          <p:cNvSpPr txBox="1">
            <a:spLocks noGrp="1"/>
          </p:cNvSpPr>
          <p:nvPr>
            <p:ph type="body" idx="1"/>
          </p:nvPr>
        </p:nvSpPr>
        <p:spPr>
          <a:xfrm>
            <a:off x="65314" y="1163409"/>
            <a:ext cx="9013371" cy="3800475"/>
          </a:xfrm>
          <a:prstGeom prst="rect">
            <a:avLst/>
          </a:prstGeom>
          <a:noFill/>
          <a:ln>
            <a:noFill/>
          </a:ln>
        </p:spPr>
        <p:txBody>
          <a:bodyPr spcFirstLastPara="1" wrap="square" lIns="91425" tIns="91425" rIns="91425" bIns="91425" anchor="t" anchorCtr="0">
            <a:noAutofit/>
          </a:bodyPr>
          <a:lstStyle/>
          <a:p>
            <a:pPr marL="285750" indent="-285750">
              <a:lnSpc>
                <a:spcPct val="150000"/>
              </a:lnSpc>
              <a:spcBef>
                <a:spcPts val="600"/>
              </a:spcBef>
              <a:buClr>
                <a:schemeClr val="tx2"/>
              </a:buClr>
              <a:buFont typeface="Arial" panose="020B0604020202020204" pitchFamily="34" charset="0"/>
              <a:buChar char="•"/>
            </a:pPr>
            <a:r>
              <a:rPr lang="en-US" sz="1600" b="0" i="0" u="sng" strike="noStrike" baseline="0" dirty="0">
                <a:solidFill>
                  <a:schemeClr val="tx2"/>
                </a:solidFill>
                <a:latin typeface="Lato" panose="020F0502020204030203" pitchFamily="34" charset="0"/>
                <a:ea typeface="Lato" panose="020F0502020204030203" pitchFamily="34" charset="0"/>
                <a:cs typeface="Lato" panose="020F0502020204030203" pitchFamily="34" charset="0"/>
              </a:rPr>
              <a:t>Deep learning </a:t>
            </a:r>
            <a:r>
              <a:rPr lang="en-US" sz="1600" b="0" i="0" u="none" strike="noStrike" baseline="0" dirty="0">
                <a:solidFill>
                  <a:schemeClr val="bg1"/>
                </a:solidFill>
                <a:latin typeface="Lato" panose="020F0502020204030203" pitchFamily="34" charset="0"/>
                <a:ea typeface="Lato" panose="020F0502020204030203" pitchFamily="34" charset="0"/>
                <a:cs typeface="Lato" panose="020F0502020204030203" pitchFamily="34" charset="0"/>
              </a:rPr>
              <a:t>is currently the most active topic of machine learning</a:t>
            </a:r>
          </a:p>
          <a:p>
            <a:pPr marL="0" indent="0">
              <a:lnSpc>
                <a:spcPct val="150000"/>
              </a:lnSpc>
              <a:spcBef>
                <a:spcPts val="600"/>
              </a:spcBef>
              <a:buClr>
                <a:schemeClr val="tx2"/>
              </a:buClr>
              <a:buNone/>
            </a:pPr>
            <a:r>
              <a:rPr lang="en-US" sz="1800" b="1" u="sng" dirty="0">
                <a:solidFill>
                  <a:schemeClr val="bg1"/>
                </a:solidFill>
                <a:latin typeface="Lato" panose="020F0502020204030203" pitchFamily="34" charset="0"/>
                <a:ea typeface="Lato" panose="020F0502020204030203" pitchFamily="34" charset="0"/>
                <a:cs typeface="Lato" panose="020F0502020204030203" pitchFamily="34" charset="0"/>
              </a:rPr>
              <a:t>future suggestion</a:t>
            </a:r>
          </a:p>
          <a:p>
            <a:pPr marL="285750" indent="-285750">
              <a:lnSpc>
                <a:spcPct val="150000"/>
              </a:lnSpc>
              <a:spcBef>
                <a:spcPts val="600"/>
              </a:spcBef>
              <a:buClr>
                <a:schemeClr val="tx2"/>
              </a:buClr>
              <a:buFont typeface="Arial" panose="020B0604020202020204" pitchFamily="34" charset="0"/>
              <a:buChar char="•"/>
            </a:pP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Development of new learning frameworks and computing infrastructures, </a:t>
            </a:r>
            <a:b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b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Compressing large-scale</a:t>
            </a:r>
          </a:p>
          <a:p>
            <a:pPr marL="285750" indent="-285750">
              <a:lnSpc>
                <a:spcPct val="150000"/>
              </a:lnSpc>
              <a:spcBef>
                <a:spcPts val="600"/>
              </a:spcBef>
              <a:buClr>
                <a:schemeClr val="tx2"/>
              </a:buClr>
              <a:buFont typeface="Arial" panose="020B0604020202020204" pitchFamily="34" charset="0"/>
              <a:buChar char="•"/>
            </a:pP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Most current models focus on two-modal data, effective connection methods is a future direction.</a:t>
            </a:r>
          </a:p>
          <a:p>
            <a:pPr marL="285750" indent="-285750">
              <a:lnSpc>
                <a:spcPct val="150000"/>
              </a:lnSpc>
              <a:spcBef>
                <a:spcPts val="600"/>
              </a:spcBef>
              <a:buClr>
                <a:schemeClr val="tx2"/>
              </a:buClr>
              <a:buFont typeface="Arial" panose="020B0604020202020204" pitchFamily="34" charset="0"/>
              <a:buChar char="•"/>
            </a:pP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Network optimization is a future research work.</a:t>
            </a:r>
          </a:p>
          <a:p>
            <a:pPr marL="285750" indent="-285750">
              <a:lnSpc>
                <a:spcPct val="150000"/>
              </a:lnSpc>
              <a:spcBef>
                <a:spcPts val="600"/>
              </a:spcBef>
              <a:buClr>
                <a:schemeClr val="tx2"/>
              </a:buClr>
              <a:buFont typeface="Arial" panose="020B0604020202020204" pitchFamily="34" charset="0"/>
              <a:buChar char="•"/>
            </a:pP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With the growth of low-quality data, reliable models should be </a:t>
            </a:r>
            <a:r>
              <a:rPr lang="en-US" sz="1600" dirty="0" err="1">
                <a:solidFill>
                  <a:schemeClr val="accent5"/>
                </a:solidFill>
                <a:latin typeface="Lato" panose="020F0502020204030203" pitchFamily="34" charset="0"/>
                <a:ea typeface="Lato" panose="020F0502020204030203" pitchFamily="34" charset="0"/>
                <a:cs typeface="Lato" panose="020F0502020204030203" pitchFamily="34" charset="0"/>
                <a:sym typeface="Lato"/>
              </a:rPr>
              <a:t>urgeently</a:t>
            </a:r>
            <a:r>
              <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rPr>
              <a:t> explored.</a:t>
            </a:r>
          </a:p>
          <a:p>
            <a:pPr marL="285750" indent="-285750">
              <a:lnSpc>
                <a:spcPct val="150000"/>
              </a:lnSpc>
              <a:buClr>
                <a:schemeClr val="tx2"/>
              </a:buClr>
              <a:buFont typeface="Arial" panose="020B0604020202020204" pitchFamily="34" charset="0"/>
              <a:buChar char="•"/>
            </a:pPr>
            <a:endPar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endParaRPr>
          </a:p>
          <a:p>
            <a:pPr marL="285750" indent="-285750">
              <a:lnSpc>
                <a:spcPct val="150000"/>
              </a:lnSpc>
              <a:buClr>
                <a:schemeClr val="tx2"/>
              </a:buClr>
              <a:buFont typeface="Arial" panose="020B0604020202020204" pitchFamily="34" charset="0"/>
              <a:buChar char="•"/>
            </a:pPr>
            <a:endPar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endParaRPr>
          </a:p>
          <a:p>
            <a:pPr marL="285750" indent="-285750">
              <a:lnSpc>
                <a:spcPct val="150000"/>
              </a:lnSpc>
              <a:buClr>
                <a:schemeClr val="tx2"/>
              </a:buClr>
              <a:buFont typeface="Arial" panose="020B0604020202020204" pitchFamily="34" charset="0"/>
              <a:buChar char="•"/>
            </a:pPr>
            <a:endParaRPr lang="en-US" sz="1600" dirty="0">
              <a:solidFill>
                <a:schemeClr val="accent5"/>
              </a:solidFill>
              <a:latin typeface="Lato" panose="020F0502020204030203" pitchFamily="34" charset="0"/>
              <a:ea typeface="Lato" panose="020F0502020204030203" pitchFamily="34" charset="0"/>
              <a:cs typeface="Lato" panose="020F0502020204030203" pitchFamily="34" charset="0"/>
              <a:sym typeface="Lato"/>
            </a:endParaRPr>
          </a:p>
        </p:txBody>
      </p:sp>
      <p:sp>
        <p:nvSpPr>
          <p:cNvPr id="3" name="תיבת טקסט 2">
            <a:extLst>
              <a:ext uri="{FF2B5EF4-FFF2-40B4-BE49-F238E27FC236}">
                <a16:creationId xmlns:a16="http://schemas.microsoft.com/office/drawing/2014/main" id="{264EB329-0FA3-4425-BB3D-20C0E4D7E1D5}"/>
              </a:ext>
            </a:extLst>
          </p:cNvPr>
          <p:cNvSpPr txBox="1"/>
          <p:nvPr/>
        </p:nvSpPr>
        <p:spPr>
          <a:xfrm>
            <a:off x="2663189" y="2725092"/>
            <a:ext cx="1908810" cy="338554"/>
          </a:xfrm>
          <a:prstGeom prst="rect">
            <a:avLst/>
          </a:prstGeom>
          <a:noFill/>
        </p:spPr>
        <p:txBody>
          <a:bodyPr wrap="square" rtlCol="1">
            <a:spAutoFit/>
          </a:bodyPr>
          <a:lstStyle/>
          <a:p>
            <a:r>
              <a:rPr lang="en-US" sz="1600" b="1" dirty="0">
                <a:solidFill>
                  <a:srgbClr val="FFC000"/>
                </a:solidFill>
                <a:latin typeface="Lato" panose="020F0502020204030203" pitchFamily="34" charset="0"/>
                <a:ea typeface="Lato" panose="020F0502020204030203" pitchFamily="34" charset="0"/>
                <a:cs typeface="Lato" panose="020F0502020204030203" pitchFamily="34" charset="0"/>
              </a:rPr>
              <a:t>Huge amount</a:t>
            </a:r>
            <a:endParaRPr lang="he-IL" sz="1600" b="1" dirty="0">
              <a:solidFill>
                <a:srgbClr val="FFC000"/>
              </a:solidFill>
              <a:latin typeface="Lato" panose="020F0502020204030203" pitchFamily="34" charset="0"/>
              <a:ea typeface="Lato" panose="020F0502020204030203" pitchFamily="34" charset="0"/>
            </a:endParaRPr>
          </a:p>
        </p:txBody>
      </p:sp>
      <p:sp>
        <p:nvSpPr>
          <p:cNvPr id="5" name="תיבת טקסט 4">
            <a:extLst>
              <a:ext uri="{FF2B5EF4-FFF2-40B4-BE49-F238E27FC236}">
                <a16:creationId xmlns:a16="http://schemas.microsoft.com/office/drawing/2014/main" id="{EEFEEB8E-DAF9-4E7D-883F-ED4114E2A8FE}"/>
              </a:ext>
            </a:extLst>
          </p:cNvPr>
          <p:cNvSpPr txBox="1"/>
          <p:nvPr/>
        </p:nvSpPr>
        <p:spPr>
          <a:xfrm>
            <a:off x="1474470" y="3451859"/>
            <a:ext cx="2743200" cy="338554"/>
          </a:xfrm>
          <a:prstGeom prst="rect">
            <a:avLst/>
          </a:prstGeom>
          <a:noFill/>
        </p:spPr>
        <p:txBody>
          <a:bodyPr wrap="square" rtlCol="1">
            <a:spAutoFit/>
          </a:bodyPr>
          <a:lstStyle/>
          <a:p>
            <a:r>
              <a:rPr lang="en-US" sz="1600" b="1" dirty="0">
                <a:solidFill>
                  <a:srgbClr val="FFC000"/>
                </a:solidFill>
                <a:effectLst/>
                <a:latin typeface="Lato" panose="020F0502020204030203" pitchFamily="34" charset="0"/>
                <a:ea typeface="Lato" panose="020F0502020204030203" pitchFamily="34" charset="0"/>
                <a:cs typeface="Lato" panose="020F0502020204030203" pitchFamily="34" charset="0"/>
              </a:rPr>
              <a:t>Heterogeneous data</a:t>
            </a:r>
            <a:endParaRPr lang="he-IL" sz="1600" b="1" dirty="0">
              <a:solidFill>
                <a:srgbClr val="FFC000"/>
              </a:solidFill>
              <a:latin typeface="Lato" panose="020F0502020204030203" pitchFamily="34" charset="0"/>
              <a:ea typeface="Lato" panose="020F0502020204030203" pitchFamily="34" charset="0"/>
            </a:endParaRPr>
          </a:p>
        </p:txBody>
      </p:sp>
      <p:sp>
        <p:nvSpPr>
          <p:cNvPr id="7" name="תיבת טקסט 6">
            <a:extLst>
              <a:ext uri="{FF2B5EF4-FFF2-40B4-BE49-F238E27FC236}">
                <a16:creationId xmlns:a16="http://schemas.microsoft.com/office/drawing/2014/main" id="{4BF0DCAE-4B87-4D46-AC9C-A72FE08F0F01}"/>
              </a:ext>
            </a:extLst>
          </p:cNvPr>
          <p:cNvSpPr txBox="1"/>
          <p:nvPr/>
        </p:nvSpPr>
        <p:spPr>
          <a:xfrm>
            <a:off x="4907280" y="3890824"/>
            <a:ext cx="2743200" cy="338554"/>
          </a:xfrm>
          <a:prstGeom prst="rect">
            <a:avLst/>
          </a:prstGeom>
          <a:noFill/>
        </p:spPr>
        <p:txBody>
          <a:bodyPr wrap="square" rtlCol="1">
            <a:spAutoFit/>
          </a:bodyPr>
          <a:lstStyle/>
          <a:p>
            <a:r>
              <a:rPr lang="en-US" sz="1600" b="1" dirty="0">
                <a:solidFill>
                  <a:srgbClr val="FFC000"/>
                </a:solidFill>
                <a:effectLst/>
                <a:latin typeface="Lato" panose="020F0502020204030203" pitchFamily="34" charset="0"/>
                <a:ea typeface="Lato" panose="020F0502020204030203" pitchFamily="34" charset="0"/>
                <a:cs typeface="Lato" panose="020F0502020204030203" pitchFamily="34" charset="0"/>
              </a:rPr>
              <a:t>Real-time data </a:t>
            </a:r>
            <a:endParaRPr lang="he-IL" sz="1600" b="1" dirty="0">
              <a:solidFill>
                <a:srgbClr val="FFC000"/>
              </a:solidFill>
              <a:latin typeface="Lato" panose="020F0502020204030203" pitchFamily="34" charset="0"/>
              <a:ea typeface="Lato" panose="020F0502020204030203" pitchFamily="34" charset="0"/>
            </a:endParaRPr>
          </a:p>
        </p:txBody>
      </p:sp>
      <p:sp>
        <p:nvSpPr>
          <p:cNvPr id="8" name="תיבת טקסט 7">
            <a:extLst>
              <a:ext uri="{FF2B5EF4-FFF2-40B4-BE49-F238E27FC236}">
                <a16:creationId xmlns:a16="http://schemas.microsoft.com/office/drawing/2014/main" id="{C2DB37DD-B082-43F6-A8F0-63D2B1055EAF}"/>
              </a:ext>
            </a:extLst>
          </p:cNvPr>
          <p:cNvSpPr txBox="1"/>
          <p:nvPr/>
        </p:nvSpPr>
        <p:spPr>
          <a:xfrm>
            <a:off x="5482590" y="4642625"/>
            <a:ext cx="2743200" cy="338554"/>
          </a:xfrm>
          <a:prstGeom prst="rect">
            <a:avLst/>
          </a:prstGeom>
          <a:noFill/>
        </p:spPr>
        <p:txBody>
          <a:bodyPr wrap="square" rtlCol="1">
            <a:spAutoFit/>
          </a:bodyPr>
          <a:lstStyle/>
          <a:p>
            <a:r>
              <a:rPr lang="en-US" sz="1600" b="1" dirty="0">
                <a:solidFill>
                  <a:srgbClr val="FFC000"/>
                </a:solidFill>
                <a:latin typeface="Lato" panose="020F0502020204030203" pitchFamily="34" charset="0"/>
                <a:ea typeface="Lato" panose="020F0502020204030203" pitchFamily="34" charset="0"/>
                <a:cs typeface="Lato" panose="020F0502020204030203" pitchFamily="34" charset="0"/>
              </a:rPr>
              <a:t>Low-quality</a:t>
            </a:r>
            <a:endParaRPr lang="he-IL" sz="1600" b="1" dirty="0">
              <a:solidFill>
                <a:srgbClr val="FFC000"/>
              </a:solidFill>
              <a:latin typeface="Lato" panose="020F0502020204030203" pitchFamily="34" charset="0"/>
              <a:ea typeface="Lato" panose="020F0502020204030203" pitchFamily="34" charset="0"/>
            </a:endParaRPr>
          </a:p>
        </p:txBody>
      </p:sp>
    </p:spTree>
    <p:extLst>
      <p:ext uri="{BB962C8B-B14F-4D97-AF65-F5344CB8AC3E}">
        <p14:creationId xmlns:p14="http://schemas.microsoft.com/office/powerpoint/2010/main" val="200736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73"/>
          <p:cNvSpPr/>
          <p:nvPr/>
        </p:nvSpPr>
        <p:spPr>
          <a:xfrm>
            <a:off x="721450" y="468050"/>
            <a:ext cx="7713900" cy="1053900"/>
          </a:xfrm>
          <a:prstGeom prst="roundRect">
            <a:avLst>
              <a:gd name="adj" fmla="val 16667"/>
            </a:avLst>
          </a:prstGeom>
          <a:solidFill>
            <a:schemeClr val="lt2"/>
          </a:solidFill>
          <a:ln>
            <a:noFill/>
          </a:ln>
        </p:spPr>
        <p:txBody>
          <a:bodyPr spcFirstLastPara="1" wrap="square" lIns="182875" tIns="91425" rIns="182875" bIns="91425" anchor="ctr" anchorCtr="0">
            <a:noAutofit/>
          </a:bodyPr>
          <a:lstStyle/>
          <a:p>
            <a:pPr marL="0" lvl="0" indent="0" algn="l"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sp>
        <p:nvSpPr>
          <p:cNvPr id="1388" name="Google Shape;1388;p73"/>
          <p:cNvSpPr txBox="1">
            <a:spLocks noGrp="1"/>
          </p:cNvSpPr>
          <p:nvPr>
            <p:ph type="ctrTitle"/>
          </p:nvPr>
        </p:nvSpPr>
        <p:spPr>
          <a:xfrm>
            <a:off x="2470200" y="468050"/>
            <a:ext cx="4284000" cy="105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Franklin Gothic Demi" panose="020B0703020102020204" pitchFamily="34" charset="0"/>
              </a:rPr>
              <a:t>Thanks!</a:t>
            </a:r>
            <a:endParaRPr dirty="0">
              <a:latin typeface="Franklin Gothic Demi" panose="020B0703020102020204" pitchFamily="34" charset="0"/>
            </a:endParaRPr>
          </a:p>
        </p:txBody>
      </p:sp>
      <p:grpSp>
        <p:nvGrpSpPr>
          <p:cNvPr id="1391" name="Google Shape;1391;p73"/>
          <p:cNvGrpSpPr/>
          <p:nvPr/>
        </p:nvGrpSpPr>
        <p:grpSpPr>
          <a:xfrm>
            <a:off x="2717706" y="1857490"/>
            <a:ext cx="587100" cy="553800"/>
            <a:chOff x="4783696" y="1899288"/>
            <a:chExt cx="587100" cy="553800"/>
          </a:xfrm>
        </p:grpSpPr>
        <p:sp>
          <p:nvSpPr>
            <p:cNvPr id="1392" name="Google Shape;1392;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1394" name="Google Shape;1394;p73"/>
          <p:cNvSpPr/>
          <p:nvPr/>
        </p:nvSpPr>
        <p:spPr>
          <a:xfrm>
            <a:off x="2845580" y="1968689"/>
            <a:ext cx="331352" cy="331401"/>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73"/>
          <p:cNvGrpSpPr/>
          <p:nvPr/>
        </p:nvGrpSpPr>
        <p:grpSpPr>
          <a:xfrm>
            <a:off x="4278450" y="1857490"/>
            <a:ext cx="587100" cy="553800"/>
            <a:chOff x="4783696" y="1899288"/>
            <a:chExt cx="587100" cy="553800"/>
          </a:xfrm>
        </p:grpSpPr>
        <p:sp>
          <p:nvSpPr>
            <p:cNvPr id="1396" name="Google Shape;1396;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398" name="Google Shape;1398;p73"/>
          <p:cNvGrpSpPr/>
          <p:nvPr/>
        </p:nvGrpSpPr>
        <p:grpSpPr>
          <a:xfrm>
            <a:off x="4406316" y="1968706"/>
            <a:ext cx="331368" cy="331368"/>
            <a:chOff x="1323129" y="2571761"/>
            <a:chExt cx="417024" cy="417024"/>
          </a:xfrm>
        </p:grpSpPr>
        <p:sp>
          <p:nvSpPr>
            <p:cNvPr id="1399" name="Google Shape;1399;p73"/>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3"/>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3"/>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3"/>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73"/>
          <p:cNvGrpSpPr/>
          <p:nvPr/>
        </p:nvGrpSpPr>
        <p:grpSpPr>
          <a:xfrm>
            <a:off x="5058822" y="1857490"/>
            <a:ext cx="587100" cy="553800"/>
            <a:chOff x="4783696" y="1899288"/>
            <a:chExt cx="587100" cy="553800"/>
          </a:xfrm>
        </p:grpSpPr>
        <p:sp>
          <p:nvSpPr>
            <p:cNvPr id="1404" name="Google Shape;1404;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sp>
        <p:nvSpPr>
          <p:cNvPr id="1406" name="Google Shape;1406;p73"/>
          <p:cNvSpPr/>
          <p:nvPr/>
        </p:nvSpPr>
        <p:spPr>
          <a:xfrm>
            <a:off x="5186704" y="1999259"/>
            <a:ext cx="331336" cy="270261"/>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7" name="Google Shape;1407;p73"/>
          <p:cNvGrpSpPr/>
          <p:nvPr/>
        </p:nvGrpSpPr>
        <p:grpSpPr>
          <a:xfrm>
            <a:off x="5839194" y="1857490"/>
            <a:ext cx="587100" cy="553800"/>
            <a:chOff x="4783696" y="1899288"/>
            <a:chExt cx="587100" cy="553800"/>
          </a:xfrm>
        </p:grpSpPr>
        <p:sp>
          <p:nvSpPr>
            <p:cNvPr id="1408" name="Google Shape;1408;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410" name="Google Shape;1410;p73"/>
          <p:cNvGrpSpPr/>
          <p:nvPr/>
        </p:nvGrpSpPr>
        <p:grpSpPr>
          <a:xfrm>
            <a:off x="5967079" y="1968725"/>
            <a:ext cx="331329" cy="331329"/>
            <a:chOff x="2038375" y="3798025"/>
            <a:chExt cx="841792" cy="841792"/>
          </a:xfrm>
        </p:grpSpPr>
        <p:sp>
          <p:nvSpPr>
            <p:cNvPr id="1411" name="Google Shape;1411;p73"/>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3"/>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3" name="Google Shape;1413;p73"/>
          <p:cNvSpPr/>
          <p:nvPr/>
        </p:nvSpPr>
        <p:spPr>
          <a:xfrm>
            <a:off x="8217100" y="196280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3"/>
          <p:cNvSpPr/>
          <p:nvPr/>
        </p:nvSpPr>
        <p:spPr>
          <a:xfrm>
            <a:off x="1499503" y="3502950"/>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3"/>
          <p:cNvSpPr/>
          <p:nvPr/>
        </p:nvSpPr>
        <p:spPr>
          <a:xfrm>
            <a:off x="6883884" y="338490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3"/>
          <p:cNvSpPr/>
          <p:nvPr/>
        </p:nvSpPr>
        <p:spPr>
          <a:xfrm>
            <a:off x="1226379" y="19628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7" name="Google Shape;1417;p73"/>
          <p:cNvGrpSpPr/>
          <p:nvPr/>
        </p:nvGrpSpPr>
        <p:grpSpPr>
          <a:xfrm>
            <a:off x="3498078" y="1857490"/>
            <a:ext cx="587100" cy="553800"/>
            <a:chOff x="4783696" y="1899288"/>
            <a:chExt cx="587100" cy="553800"/>
          </a:xfrm>
        </p:grpSpPr>
        <p:sp>
          <p:nvSpPr>
            <p:cNvPr id="1418" name="Google Shape;1418;p73"/>
            <p:cNvSpPr/>
            <p:nvPr/>
          </p:nvSpPr>
          <p:spPr>
            <a:xfrm>
              <a:off x="4783696" y="1899288"/>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3"/>
            <p:cNvSpPr/>
            <p:nvPr/>
          </p:nvSpPr>
          <p:spPr>
            <a:xfrm>
              <a:off x="4783696" y="1899288"/>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420" name="Google Shape;1420;p73"/>
          <p:cNvGrpSpPr/>
          <p:nvPr/>
        </p:nvGrpSpPr>
        <p:grpSpPr>
          <a:xfrm>
            <a:off x="3625949" y="1968727"/>
            <a:ext cx="331359" cy="331326"/>
            <a:chOff x="812101" y="2571761"/>
            <a:chExt cx="417066" cy="417024"/>
          </a:xfrm>
        </p:grpSpPr>
        <p:sp>
          <p:nvSpPr>
            <p:cNvPr id="1421" name="Google Shape;1421;p73"/>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3"/>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3"/>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3"/>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73"/>
          <p:cNvGrpSpPr/>
          <p:nvPr/>
        </p:nvGrpSpPr>
        <p:grpSpPr>
          <a:xfrm>
            <a:off x="7873900" y="833112"/>
            <a:ext cx="343199" cy="323776"/>
            <a:chOff x="7824790" y="535013"/>
            <a:chExt cx="452889" cy="427201"/>
          </a:xfrm>
        </p:grpSpPr>
        <p:grpSp>
          <p:nvGrpSpPr>
            <p:cNvPr id="1426" name="Google Shape;1426;p73"/>
            <p:cNvGrpSpPr/>
            <p:nvPr/>
          </p:nvGrpSpPr>
          <p:grpSpPr>
            <a:xfrm>
              <a:off x="7824790" y="535013"/>
              <a:ext cx="452889" cy="427201"/>
              <a:chOff x="7439721" y="3845026"/>
              <a:chExt cx="587100" cy="553800"/>
            </a:xfrm>
          </p:grpSpPr>
          <p:sp>
            <p:nvSpPr>
              <p:cNvPr id="1427" name="Google Shape;1427;p73"/>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3"/>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429" name="Google Shape;1429;p73"/>
            <p:cNvGrpSpPr/>
            <p:nvPr/>
          </p:nvGrpSpPr>
          <p:grpSpPr>
            <a:xfrm>
              <a:off x="7992050" y="703420"/>
              <a:ext cx="118950" cy="90050"/>
              <a:chOff x="6190950" y="746750"/>
              <a:chExt cx="118950" cy="90050"/>
            </a:xfrm>
          </p:grpSpPr>
          <p:sp>
            <p:nvSpPr>
              <p:cNvPr id="1430" name="Google Shape;1430;p73"/>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3"/>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3"/>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0242" name="Picture 2" descr="ייתכן שזו תמונה של ‏‏‏אדם אחד או יותר‏, ‏זקן‏‏ ו‏בתוך מבנה‏‏">
            <a:extLst>
              <a:ext uri="{FF2B5EF4-FFF2-40B4-BE49-F238E27FC236}">
                <a16:creationId xmlns:a16="http://schemas.microsoft.com/office/drawing/2014/main" id="{7B0A0CAC-9A21-48F6-8B0D-A5F117EAA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9747" y="1676140"/>
            <a:ext cx="2131217" cy="1420519"/>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descr="תמונה שמכילה אדם, קיר, אישה, לדגמן&#10;&#10;התיאור נוצר באופן אוטומטי">
            <a:extLst>
              <a:ext uri="{FF2B5EF4-FFF2-40B4-BE49-F238E27FC236}">
                <a16:creationId xmlns:a16="http://schemas.microsoft.com/office/drawing/2014/main" id="{C72D5B1C-0EBC-4725-A32D-CCBD45DDCCC4}"/>
              </a:ext>
            </a:extLst>
          </p:cNvPr>
          <p:cNvPicPr>
            <a:picLocks noChangeAspect="1"/>
          </p:cNvPicPr>
          <p:nvPr/>
        </p:nvPicPr>
        <p:blipFill rotWithShape="1">
          <a:blip r:embed="rId4"/>
          <a:srcRect t="14666"/>
          <a:stretch/>
        </p:blipFill>
        <p:spPr>
          <a:xfrm>
            <a:off x="4286596" y="1676140"/>
            <a:ext cx="2219530" cy="14205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טקסט 2">
            <a:extLst>
              <a:ext uri="{FF2B5EF4-FFF2-40B4-BE49-F238E27FC236}">
                <a16:creationId xmlns:a16="http://schemas.microsoft.com/office/drawing/2014/main" id="{BCA4006F-D207-452B-9238-F2BC325C2653}"/>
              </a:ext>
            </a:extLst>
          </p:cNvPr>
          <p:cNvSpPr txBox="1">
            <a:spLocks/>
          </p:cNvSpPr>
          <p:nvPr/>
        </p:nvSpPr>
        <p:spPr>
          <a:xfrm>
            <a:off x="69584" y="60767"/>
            <a:ext cx="4984376" cy="502196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layers</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p>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Weights</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800" dirty="0">
                <a:solidFill>
                  <a:schemeClr val="bg1"/>
                </a:solidFill>
                <a:latin typeface="Lato" panose="020F0502020204030203" pitchFamily="34" charset="0"/>
                <a:ea typeface="Lato" panose="020F0502020204030203" pitchFamily="34" charset="0"/>
                <a:cs typeface="Lato" panose="020F0502020204030203" pitchFamily="34" charset="0"/>
              </a:rPr>
              <a:t>the strength of the connection 	between units</a:t>
            </a:r>
          </a:p>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Activation function</a:t>
            </a:r>
          </a:p>
          <a:p>
            <a:pPr marL="438150" lvl="5" indent="-285750">
              <a:spcBef>
                <a:spcPts val="600"/>
              </a:spcBef>
              <a:buClr>
                <a:schemeClr val="tx2">
                  <a:lumMod val="75000"/>
                </a:schemeClr>
              </a:buClr>
              <a:buFont typeface="Courier New" panose="02070309020205020404" pitchFamily="49" charset="0"/>
              <a:buChar char="o"/>
            </a:pPr>
            <a:r>
              <a:rPr lang="en-US" sz="1600" dirty="0">
                <a:solidFill>
                  <a:schemeClr val="bg1"/>
                </a:solidFill>
                <a:latin typeface="Lato" panose="020F0502020204030203" pitchFamily="34" charset="0"/>
                <a:ea typeface="Lato" panose="020F0502020204030203" pitchFamily="34" charset="0"/>
                <a:cs typeface="Lato" panose="020F0502020204030203" pitchFamily="34" charset="0"/>
              </a:rPr>
              <a:t>non-linear</a:t>
            </a:r>
          </a:p>
          <a:p>
            <a:pPr marL="495300" lvl="4" indent="-342900">
              <a:spcBef>
                <a:spcPts val="600"/>
              </a:spcBef>
              <a:buClr>
                <a:schemeClr val="tx2">
                  <a:lumMod val="75000"/>
                </a:schemeClr>
              </a:buClr>
              <a:buFont typeface="Courier New" panose="02070309020205020404" pitchFamily="49" charset="0"/>
              <a:buChar char="o"/>
            </a:pPr>
            <a:r>
              <a:rPr lang="en-US" sz="1600" b="0" i="0" dirty="0">
                <a:solidFill>
                  <a:schemeClr val="bg1"/>
                </a:solidFill>
                <a:effectLst/>
                <a:latin typeface="Lato" panose="020F0502020204030203" pitchFamily="34" charset="0"/>
                <a:ea typeface="Lato" panose="020F0502020204030203" pitchFamily="34" charset="0"/>
                <a:cs typeface="Lato" panose="020F0502020204030203" pitchFamily="34" charset="0"/>
              </a:rPr>
              <a:t>"ON" (1) or "OFF" (0)</a:t>
            </a:r>
            <a:endParaRPr lang="en-US"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Clr>
                <a:schemeClr val="tx2">
                  <a:lumMod val="75000"/>
                </a:schemeClr>
              </a:buClr>
              <a:buFont typeface="Arial" panose="020B0604020202020204" pitchFamily="34" charset="0"/>
              <a:buChar char="•"/>
            </a:pPr>
            <a:endParaRPr lang="he-IL" sz="1800" dirty="0">
              <a:solidFill>
                <a:schemeClr val="bg1"/>
              </a:solidFill>
              <a:latin typeface="Lato" panose="020F0502020204030203" pitchFamily="34" charset="0"/>
              <a:ea typeface="Lato" panose="020F0502020204030203" pitchFamily="34" charset="0"/>
            </a:endParaRPr>
          </a:p>
        </p:txBody>
      </p:sp>
      <p:pic>
        <p:nvPicPr>
          <p:cNvPr id="3" name="תמונה 2">
            <a:extLst>
              <a:ext uri="{FF2B5EF4-FFF2-40B4-BE49-F238E27FC236}">
                <a16:creationId xmlns:a16="http://schemas.microsoft.com/office/drawing/2014/main" id="{F858AE4B-DE2B-44F7-8F44-0960E8A2A4DA}"/>
              </a:ext>
            </a:extLst>
          </p:cNvPr>
          <p:cNvPicPr>
            <a:picLocks noChangeAspect="1"/>
          </p:cNvPicPr>
          <p:nvPr/>
        </p:nvPicPr>
        <p:blipFill rotWithShape="1">
          <a:blip r:embed="rId3"/>
          <a:srcRect l="28696" t="38046" b="19601"/>
          <a:stretch/>
        </p:blipFill>
        <p:spPr>
          <a:xfrm>
            <a:off x="3629627" y="131749"/>
            <a:ext cx="3023905" cy="8942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תמונה 5">
            <a:extLst>
              <a:ext uri="{FF2B5EF4-FFF2-40B4-BE49-F238E27FC236}">
                <a16:creationId xmlns:a16="http://schemas.microsoft.com/office/drawing/2014/main" id="{D938B8D9-9D4D-4D1C-8114-5ECA9CE71682}"/>
              </a:ext>
            </a:extLst>
          </p:cNvPr>
          <p:cNvPicPr>
            <a:picLocks noChangeAspect="1"/>
          </p:cNvPicPr>
          <p:nvPr/>
        </p:nvPicPr>
        <p:blipFill>
          <a:blip r:embed="rId4"/>
          <a:stretch>
            <a:fillRect/>
          </a:stretch>
        </p:blipFill>
        <p:spPr>
          <a:xfrm>
            <a:off x="4260692" y="2448422"/>
            <a:ext cx="880888" cy="941738"/>
          </a:xfrm>
          <a:prstGeom prst="rect">
            <a:avLst/>
          </a:prstGeom>
        </p:spPr>
      </p:pic>
      <p:pic>
        <p:nvPicPr>
          <p:cNvPr id="8" name="תמונה 7">
            <a:extLst>
              <a:ext uri="{FF2B5EF4-FFF2-40B4-BE49-F238E27FC236}">
                <a16:creationId xmlns:a16="http://schemas.microsoft.com/office/drawing/2014/main" id="{BC08DC76-7C16-48FF-8C6E-3C485376C718}"/>
              </a:ext>
            </a:extLst>
          </p:cNvPr>
          <p:cNvPicPr>
            <a:picLocks noChangeAspect="1"/>
          </p:cNvPicPr>
          <p:nvPr/>
        </p:nvPicPr>
        <p:blipFill>
          <a:blip r:embed="rId5"/>
          <a:stretch>
            <a:fillRect/>
          </a:stretch>
        </p:blipFill>
        <p:spPr>
          <a:xfrm>
            <a:off x="5141580" y="1308348"/>
            <a:ext cx="3932836" cy="3417283"/>
          </a:xfrm>
          <a:prstGeom prst="rect">
            <a:avLst/>
          </a:prstGeom>
        </p:spPr>
      </p:pic>
      <p:pic>
        <p:nvPicPr>
          <p:cNvPr id="5" name="תמונה 4">
            <a:extLst>
              <a:ext uri="{FF2B5EF4-FFF2-40B4-BE49-F238E27FC236}">
                <a16:creationId xmlns:a16="http://schemas.microsoft.com/office/drawing/2014/main" id="{B675FF8D-8C1B-4F20-A119-1CE2B192C328}"/>
              </a:ext>
            </a:extLst>
          </p:cNvPr>
          <p:cNvPicPr>
            <a:picLocks noChangeAspect="1"/>
          </p:cNvPicPr>
          <p:nvPr/>
        </p:nvPicPr>
        <p:blipFill rotWithShape="1">
          <a:blip r:embed="rId6"/>
          <a:srcRect t="46270"/>
          <a:stretch/>
        </p:blipFill>
        <p:spPr>
          <a:xfrm>
            <a:off x="128204" y="3799840"/>
            <a:ext cx="2036934" cy="1203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תמונה 8">
            <a:extLst>
              <a:ext uri="{FF2B5EF4-FFF2-40B4-BE49-F238E27FC236}">
                <a16:creationId xmlns:a16="http://schemas.microsoft.com/office/drawing/2014/main" id="{359C89CD-1CDD-4C15-80BC-7C80B4AF2B63}"/>
              </a:ext>
            </a:extLst>
          </p:cNvPr>
          <p:cNvPicPr>
            <a:picLocks noChangeAspect="1"/>
          </p:cNvPicPr>
          <p:nvPr/>
        </p:nvPicPr>
        <p:blipFill rotWithShape="1">
          <a:blip r:embed="rId6"/>
          <a:srcRect r="4099" b="53908"/>
          <a:stretch/>
        </p:blipFill>
        <p:spPr>
          <a:xfrm>
            <a:off x="2223758" y="3799840"/>
            <a:ext cx="2277122" cy="12034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50671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513"/>
        <p:cNvGrpSpPr/>
        <p:nvPr/>
      </p:nvGrpSpPr>
      <p:grpSpPr>
        <a:xfrm>
          <a:off x="0" y="0"/>
          <a:ext cx="0" cy="0"/>
          <a:chOff x="0" y="0"/>
          <a:chExt cx="0" cy="0"/>
        </a:xfrm>
      </p:grpSpPr>
      <p:sp>
        <p:nvSpPr>
          <p:cNvPr id="1514" name="Google Shape;1514;p75"/>
          <p:cNvSpPr txBox="1">
            <a:spLocks noGrp="1"/>
          </p:cNvSpPr>
          <p:nvPr>
            <p:ph type="subTitle" idx="1"/>
          </p:nvPr>
        </p:nvSpPr>
        <p:spPr>
          <a:xfrm>
            <a:off x="715100" y="1371125"/>
            <a:ext cx="7713900" cy="3237300"/>
          </a:xfrm>
          <a:prstGeom prst="rect">
            <a:avLst/>
          </a:prstGeom>
        </p:spPr>
        <p:txBody>
          <a:bodyPr spcFirstLastPara="1" wrap="square" lIns="91425" tIns="91425" rIns="91425" bIns="91425" anchor="t" anchorCtr="0">
            <a:noAutofit/>
          </a:bodyPr>
          <a:lstStyle/>
          <a:p>
            <a:pPr marL="285750" indent="-285750"/>
            <a:r>
              <a:rPr lang="en-US" dirty="0">
                <a:latin typeface="Lato" panose="020F0502020204030203" pitchFamily="34" charset="0"/>
                <a:ea typeface="Lato" panose="020F0502020204030203" pitchFamily="34" charset="0"/>
                <a:cs typeface="Lato" panose="020F0502020204030203" pitchFamily="34" charset="0"/>
                <a:hlinkClick r:id="rId3"/>
              </a:rPr>
              <a:t>www.youtube.com</a:t>
            </a:r>
            <a:endParaRPr lang="he-IL" dirty="0">
              <a:latin typeface="Lato" panose="020F0502020204030203" pitchFamily="34" charset="0"/>
              <a:ea typeface="Lato" panose="020F0502020204030203" pitchFamily="34" charset="0"/>
              <a:cs typeface="Lato" panose="020F0502020204030203" pitchFamily="34" charset="0"/>
            </a:endParaRPr>
          </a:p>
          <a:p>
            <a:pPr marL="285750" indent="-285750"/>
            <a:r>
              <a:rPr lang="en-US" dirty="0">
                <a:latin typeface="Lato" panose="020F0502020204030203" pitchFamily="34" charset="0"/>
                <a:ea typeface="Lato" panose="020F0502020204030203" pitchFamily="34" charset="0"/>
                <a:cs typeface="Lato" panose="020F0502020204030203" pitchFamily="34" charset="0"/>
                <a:hlinkClick r:id="rId4"/>
              </a:rPr>
              <a:t>www.wikipedia.org</a:t>
            </a: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r>
              <a:rPr lang="en-US" dirty="0">
                <a:latin typeface="Lato" panose="020F0502020204030203" pitchFamily="34" charset="0"/>
                <a:ea typeface="Lato" panose="020F0502020204030203" pitchFamily="34" charset="0"/>
                <a:cs typeface="Lato" panose="020F0502020204030203" pitchFamily="34" charset="0"/>
              </a:rPr>
              <a:t>stackexchange.com</a:t>
            </a:r>
          </a:p>
          <a:p>
            <a:pPr marL="285750" indent="-285750"/>
            <a:r>
              <a:rPr lang="en-US" dirty="0">
                <a:latin typeface="Lato" panose="020F0502020204030203" pitchFamily="34" charset="0"/>
                <a:ea typeface="Lato" panose="020F0502020204030203" pitchFamily="34" charset="0"/>
                <a:cs typeface="Lato" panose="020F0502020204030203" pitchFamily="34" charset="0"/>
              </a:rPr>
              <a:t>towardsdatascience.com</a:t>
            </a:r>
          </a:p>
          <a:p>
            <a:pPr marL="285750" indent="-285750"/>
            <a:r>
              <a:rPr lang="en-US" dirty="0">
                <a:latin typeface="Lato" panose="020F0502020204030203" pitchFamily="34" charset="0"/>
                <a:ea typeface="Lato" panose="020F0502020204030203" pitchFamily="34" charset="0"/>
                <a:cs typeface="Lato" panose="020F0502020204030203" pitchFamily="34" charset="0"/>
                <a:hlinkClick r:id="rId5"/>
              </a:rPr>
              <a:t>www.sciencedirect.com</a:t>
            </a: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r>
              <a:rPr lang="en-US">
                <a:latin typeface="Lato" panose="020F0502020204030203" pitchFamily="34" charset="0"/>
                <a:ea typeface="Lato" panose="020F0502020204030203" pitchFamily="34" charset="0"/>
                <a:cs typeface="Lato" panose="020F0502020204030203" pitchFamily="34" charset="0"/>
              </a:rPr>
              <a:t>ieeexplore.ieee.org</a:t>
            </a:r>
            <a:endParaRPr dirty="0">
              <a:latin typeface="Lato" panose="020F0502020204030203" pitchFamily="34" charset="0"/>
              <a:ea typeface="Lato" panose="020F0502020204030203" pitchFamily="34" charset="0"/>
              <a:cs typeface="Lato" panose="020F0502020204030203" pitchFamily="34" charset="0"/>
            </a:endParaRPr>
          </a:p>
        </p:txBody>
      </p:sp>
      <p:sp>
        <p:nvSpPr>
          <p:cNvPr id="1515" name="Google Shape;1515;p75"/>
          <p:cNvSpPr txBox="1">
            <a:spLocks noGrp="1"/>
          </p:cNvSpPr>
          <p:nvPr>
            <p:ph type="title"/>
          </p:nvPr>
        </p:nvSpPr>
        <p:spPr>
          <a:xfrm>
            <a:off x="815806" y="500875"/>
            <a:ext cx="6433200"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 dirty="0">
                <a:latin typeface="Franklin Gothic Demi" panose="020B0703020102020204" pitchFamily="34" charset="0"/>
              </a:rPr>
              <a:t>Resources</a:t>
            </a:r>
            <a:endParaRPr dirty="0">
              <a:latin typeface="Franklin Gothic Demi" panose="020B0703020102020204" pitchFamily="34" charset="0"/>
            </a:endParaRPr>
          </a:p>
        </p:txBody>
      </p:sp>
      <p:grpSp>
        <p:nvGrpSpPr>
          <p:cNvPr id="1516" name="Google Shape;1516;p75"/>
          <p:cNvGrpSpPr/>
          <p:nvPr/>
        </p:nvGrpSpPr>
        <p:grpSpPr>
          <a:xfrm>
            <a:off x="7879250" y="586762"/>
            <a:ext cx="343199" cy="323776"/>
            <a:chOff x="7824790" y="535013"/>
            <a:chExt cx="452889" cy="427201"/>
          </a:xfrm>
        </p:grpSpPr>
        <p:grpSp>
          <p:nvGrpSpPr>
            <p:cNvPr id="1517" name="Google Shape;1517;p75"/>
            <p:cNvGrpSpPr/>
            <p:nvPr/>
          </p:nvGrpSpPr>
          <p:grpSpPr>
            <a:xfrm>
              <a:off x="7824790" y="535013"/>
              <a:ext cx="452889" cy="427201"/>
              <a:chOff x="7439721" y="3845026"/>
              <a:chExt cx="587100" cy="553800"/>
            </a:xfrm>
          </p:grpSpPr>
          <p:sp>
            <p:nvSpPr>
              <p:cNvPr id="1518" name="Google Shape;1518;p75"/>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5"/>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1520" name="Google Shape;1520;p75"/>
            <p:cNvGrpSpPr/>
            <p:nvPr/>
          </p:nvGrpSpPr>
          <p:grpSpPr>
            <a:xfrm>
              <a:off x="7992050" y="703420"/>
              <a:ext cx="118950" cy="90050"/>
              <a:chOff x="6190950" y="746750"/>
              <a:chExt cx="118950" cy="90050"/>
            </a:xfrm>
          </p:grpSpPr>
          <p:sp>
            <p:nvSpPr>
              <p:cNvPr id="1521" name="Google Shape;1521;p75"/>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5"/>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5"/>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4" name="Google Shape;1524;p75"/>
          <p:cNvSpPr/>
          <p:nvPr/>
        </p:nvSpPr>
        <p:spPr>
          <a:xfrm>
            <a:off x="6215100" y="2665650"/>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5"/>
          <p:cNvSpPr/>
          <p:nvPr/>
        </p:nvSpPr>
        <p:spPr>
          <a:xfrm>
            <a:off x="414653" y="4285775"/>
            <a:ext cx="600900" cy="6009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5"/>
          <p:cNvSpPr/>
          <p:nvPr/>
        </p:nvSpPr>
        <p:spPr>
          <a:xfrm>
            <a:off x="7530134" y="3644150"/>
            <a:ext cx="600900" cy="600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5"/>
          <p:cNvSpPr/>
          <p:nvPr/>
        </p:nvSpPr>
        <p:spPr>
          <a:xfrm>
            <a:off x="8257304" y="1795400"/>
            <a:ext cx="343200" cy="343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2D2BC775-036A-4F99-B6F9-29C752C662F5}"/>
              </a:ext>
            </a:extLst>
          </p:cNvPr>
          <p:cNvSpPr txBox="1"/>
          <p:nvPr/>
        </p:nvSpPr>
        <p:spPr>
          <a:xfrm>
            <a:off x="-84666" y="286493"/>
            <a:ext cx="8858796" cy="4648196"/>
          </a:xfrm>
          <a:prstGeom prst="rect">
            <a:avLst/>
          </a:prstGeom>
          <a:noFill/>
        </p:spPr>
        <p:txBody>
          <a:bodyPr wrap="square">
            <a:spAutoFit/>
          </a:bodyPr>
          <a:lstStyle/>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Bias</a:t>
            </a: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p>
          <a:p>
            <a:pPr marL="152400">
              <a:spcBef>
                <a:spcPts val="600"/>
              </a:spcBef>
              <a:buClr>
                <a:schemeClr val="tx2">
                  <a:lumMod val="75000"/>
                </a:schemeClr>
              </a:buClr>
            </a:pPr>
            <a:r>
              <a:rPr lang="en-US" sz="2000" b="0" i="0" dirty="0">
                <a:solidFill>
                  <a:schemeClr val="bg1"/>
                </a:solidFill>
                <a:effectLst/>
                <a:latin typeface="Lato" panose="020F0502020204030203" pitchFamily="34" charset="0"/>
                <a:ea typeface="Lato" panose="020F0502020204030203" pitchFamily="34" charset="0"/>
                <a:cs typeface="Lato" panose="020F0502020204030203" pitchFamily="34" charset="0"/>
              </a:rPr>
              <a:t>	shifting the activation function important factor in the activation 	function.</a:t>
            </a:r>
            <a:endParaRPr lang="en-US" sz="20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4381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Loss function </a:t>
            </a: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computes the error for a single </a:t>
            </a: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training example</a:t>
            </a:r>
          </a:p>
          <a:p>
            <a:pPr marL="285750" indent="-285750">
              <a:lnSpc>
                <a:spcPct val="150000"/>
              </a:lnSpc>
              <a:spcBef>
                <a:spcPts val="600"/>
              </a:spcBef>
              <a:buClr>
                <a:schemeClr val="tx2">
                  <a:lumMod val="75000"/>
                </a:schemeClr>
              </a:buClr>
              <a:buFont typeface="Arial" panose="020B0604020202020204" pitchFamily="34" charset="0"/>
              <a:buChar char="•"/>
            </a:pPr>
            <a:r>
              <a:rPr lang="en-US" sz="2000" dirty="0">
                <a:solidFill>
                  <a:schemeClr val="tx2"/>
                </a:solidFill>
                <a:latin typeface="Lato" panose="020F0502020204030203" pitchFamily="34" charset="0"/>
                <a:ea typeface="Lato" panose="020F0502020204030203" pitchFamily="34" charset="0"/>
                <a:cs typeface="Lato" panose="020F0502020204030203" pitchFamily="34" charset="0"/>
              </a:rPr>
              <a:t>Backpropagation</a:t>
            </a: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going backwards in the net to calculate</a:t>
            </a:r>
            <a:b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b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the error function.</a:t>
            </a:r>
          </a:p>
          <a:p>
            <a:pPr lvl="8">
              <a:lnSpc>
                <a:spcPct val="150000"/>
              </a:lnSpc>
              <a:spcBef>
                <a:spcPts val="600"/>
              </a:spcBef>
              <a:buClr>
                <a:schemeClr val="tx2">
                  <a:lumMod val="75000"/>
                </a:schemeClr>
              </a:buClr>
            </a:pPr>
            <a:r>
              <a:rPr lang="en-US" sz="20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2000" b="1" dirty="0">
                <a:solidFill>
                  <a:schemeClr val="tx2"/>
                </a:solidFill>
                <a:latin typeface="Lato" panose="020F0502020204030203" pitchFamily="34" charset="0"/>
                <a:ea typeface="Lato" panose="020F0502020204030203" pitchFamily="34" charset="0"/>
                <a:cs typeface="Lato" panose="020F0502020204030203" pitchFamily="34" charset="0"/>
              </a:rPr>
              <a:t>gradient decent</a:t>
            </a:r>
          </a:p>
        </p:txBody>
      </p:sp>
      <p:pic>
        <p:nvPicPr>
          <p:cNvPr id="4" name="תמונה 3">
            <a:extLst>
              <a:ext uri="{FF2B5EF4-FFF2-40B4-BE49-F238E27FC236}">
                <a16:creationId xmlns:a16="http://schemas.microsoft.com/office/drawing/2014/main" id="{2FFC1E81-9E68-4444-8A9A-5E73D9F9DD26}"/>
              </a:ext>
            </a:extLst>
          </p:cNvPr>
          <p:cNvPicPr>
            <a:picLocks noChangeAspect="1"/>
          </p:cNvPicPr>
          <p:nvPr/>
        </p:nvPicPr>
        <p:blipFill>
          <a:blip r:embed="rId3"/>
          <a:stretch>
            <a:fillRect/>
          </a:stretch>
        </p:blipFill>
        <p:spPr>
          <a:xfrm>
            <a:off x="7052000" y="1717360"/>
            <a:ext cx="2039346" cy="3308588"/>
          </a:xfrm>
          <a:prstGeom prst="rect">
            <a:avLst/>
          </a:prstGeom>
        </p:spPr>
      </p:pic>
      <p:pic>
        <p:nvPicPr>
          <p:cNvPr id="5" name="תמונה 4">
            <a:extLst>
              <a:ext uri="{FF2B5EF4-FFF2-40B4-BE49-F238E27FC236}">
                <a16:creationId xmlns:a16="http://schemas.microsoft.com/office/drawing/2014/main" id="{0B164C35-25C0-4B50-A912-741967CE68C2}"/>
              </a:ext>
            </a:extLst>
          </p:cNvPr>
          <p:cNvPicPr>
            <a:picLocks noChangeAspect="1"/>
          </p:cNvPicPr>
          <p:nvPr/>
        </p:nvPicPr>
        <p:blipFill>
          <a:blip r:embed="rId4"/>
          <a:stretch>
            <a:fillRect/>
          </a:stretch>
        </p:blipFill>
        <p:spPr>
          <a:xfrm>
            <a:off x="5285578" y="1717360"/>
            <a:ext cx="1696351" cy="3308588"/>
          </a:xfrm>
          <a:prstGeom prst="rect">
            <a:avLst/>
          </a:prstGeom>
        </p:spPr>
      </p:pic>
      <p:pic>
        <p:nvPicPr>
          <p:cNvPr id="9" name="תמונה 8">
            <a:extLst>
              <a:ext uri="{FF2B5EF4-FFF2-40B4-BE49-F238E27FC236}">
                <a16:creationId xmlns:a16="http://schemas.microsoft.com/office/drawing/2014/main" id="{9F241E46-5B35-494A-9BB2-56AD276BF5AD}"/>
              </a:ext>
            </a:extLst>
          </p:cNvPr>
          <p:cNvPicPr>
            <a:picLocks noChangeAspect="1"/>
          </p:cNvPicPr>
          <p:nvPr/>
        </p:nvPicPr>
        <p:blipFill>
          <a:blip r:embed="rId5"/>
          <a:stretch>
            <a:fillRect/>
          </a:stretch>
        </p:blipFill>
        <p:spPr>
          <a:xfrm>
            <a:off x="3065291" y="4460769"/>
            <a:ext cx="2070206" cy="565179"/>
          </a:xfrm>
          <a:prstGeom prst="rect">
            <a:avLst/>
          </a:prstGeom>
        </p:spPr>
      </p:pic>
    </p:spTree>
    <p:extLst>
      <p:ext uri="{BB962C8B-B14F-4D97-AF65-F5344CB8AC3E}">
        <p14:creationId xmlns:p14="http://schemas.microsoft.com/office/powerpoint/2010/main" val="1162808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body" idx="1"/>
          </p:nvPr>
        </p:nvSpPr>
        <p:spPr>
          <a:xfrm>
            <a:off x="115891" y="1123811"/>
            <a:ext cx="8833830" cy="393700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u="sng" dirty="0">
                <a:solidFill>
                  <a:schemeClr val="lt1"/>
                </a:solidFill>
                <a:latin typeface="Lato" panose="020F0502020204030203" pitchFamily="34" charset="0"/>
                <a:ea typeface="Lato" panose="020F0502020204030203" pitchFamily="34" charset="0"/>
                <a:cs typeface="Lato" panose="020F0502020204030203" pitchFamily="34" charset="0"/>
              </a:rPr>
              <a:t>Pre-training</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each model is trained from bottom to top.</a:t>
            </a:r>
          </a:p>
          <a:p>
            <a:pPr marL="0" lvl="0" indent="0" algn="l" rtl="0">
              <a:spcBef>
                <a:spcPts val="0"/>
              </a:spcBef>
              <a:spcAft>
                <a:spcPts val="0"/>
              </a:spcAft>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each layer is trained with the output from the layer before.</a:t>
            </a:r>
          </a:p>
          <a:p>
            <a:pPr marL="0" lvl="0" indent="0" algn="l" rtl="0">
              <a:spcBef>
                <a:spcPts val="0"/>
              </a:spcBef>
              <a:spcAft>
                <a:spcPts val="0"/>
              </a:spcAft>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repeated until all the layers are trained.</a:t>
            </a:r>
          </a:p>
          <a:p>
            <a:pPr marL="0" lvl="0" indent="0" algn="l" rtl="0">
              <a:spcBef>
                <a:spcPts val="0"/>
              </a:spcBef>
              <a:spcAft>
                <a:spcPts val="0"/>
              </a:spcAft>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Unsupervised</a:t>
            </a: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152400" indent="0" algn="l">
              <a:buNone/>
            </a:pPr>
            <a:r>
              <a:rPr lang="en-US" sz="1800" b="1" u="sng" dirty="0">
                <a:solidFill>
                  <a:schemeClr val="lt1"/>
                </a:solidFill>
                <a:latin typeface="Lato" panose="020F0502020204030203" pitchFamily="34" charset="0"/>
                <a:ea typeface="Lato" panose="020F0502020204030203" pitchFamily="34" charset="0"/>
                <a:cs typeface="Lato" panose="020F0502020204030203" pitchFamily="34" charset="0"/>
              </a:rPr>
              <a:t>Learning </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making changes and improvements in the model                                 	            	      according to the training stage. </a:t>
            </a:r>
          </a:p>
          <a:p>
            <a:pPr marL="152400" indent="0" algn="l">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supervised stage.</a:t>
            </a:r>
          </a:p>
          <a:p>
            <a:pPr marL="152400" indent="0" algn="l">
              <a:buNone/>
            </a:pP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 uses the </a:t>
            </a:r>
            <a:r>
              <a:rPr lang="en-US" sz="1800" b="1" dirty="0">
                <a:solidFill>
                  <a:schemeClr val="lt1"/>
                </a:solidFill>
                <a:latin typeface="Lato" panose="020F0502020204030203" pitchFamily="34" charset="0"/>
                <a:ea typeface="Lato" panose="020F0502020204030203" pitchFamily="34" charset="0"/>
                <a:cs typeface="Lato" panose="020F0502020204030203" pitchFamily="34" charset="0"/>
              </a:rPr>
              <a:t>backpropagations</a:t>
            </a:r>
            <a:r>
              <a:rPr lang="en-US" sz="1800" dirty="0">
                <a:solidFill>
                  <a:schemeClr val="lt1"/>
                </a:solidFill>
                <a:latin typeface="Lato" panose="020F0502020204030203" pitchFamily="34" charset="0"/>
                <a:ea typeface="Lato" panose="020F0502020204030203" pitchFamily="34" charset="0"/>
                <a:cs typeface="Lato" panose="020F0502020204030203" pitchFamily="34" charset="0"/>
              </a:rPr>
              <a:t> algorithm.</a:t>
            </a:r>
          </a:p>
          <a:p>
            <a:pPr marL="152400" indent="0" algn="l">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lang="en-US" sz="1800" dirty="0">
              <a:solidFill>
                <a:schemeClr val="lt1"/>
              </a:solidFill>
              <a:latin typeface="Lato" panose="020F0502020204030203" pitchFamily="34" charset="0"/>
              <a:ea typeface="Lato" panose="020F0502020204030203" pitchFamily="34" charset="0"/>
              <a:cs typeface="Lato" panose="020F0502020204030203" pitchFamily="34" charset="0"/>
            </a:endParaRPr>
          </a:p>
          <a:p>
            <a:pPr marL="0" lvl="0" indent="0" algn="l" rtl="0">
              <a:spcBef>
                <a:spcPts val="0"/>
              </a:spcBef>
              <a:spcAft>
                <a:spcPts val="0"/>
              </a:spcAft>
              <a:buNone/>
            </a:pPr>
            <a:endParaRPr sz="1800" dirty="0">
              <a:solidFill>
                <a:schemeClr val="lt1"/>
              </a:solidFill>
              <a:latin typeface="Lato" panose="020F0502020204030203" pitchFamily="34" charset="0"/>
              <a:ea typeface="Lato" panose="020F0502020204030203" pitchFamily="34" charset="0"/>
              <a:cs typeface="Lato" panose="020F0502020204030203" pitchFamily="34" charset="0"/>
            </a:endParaRPr>
          </a:p>
        </p:txBody>
      </p:sp>
      <p:sp>
        <p:nvSpPr>
          <p:cNvPr id="322" name="Google Shape;322;p40"/>
          <p:cNvSpPr/>
          <p:nvPr/>
        </p:nvSpPr>
        <p:spPr>
          <a:xfrm>
            <a:off x="194279" y="4623935"/>
            <a:ext cx="423600" cy="423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0"/>
          <p:cNvSpPr/>
          <p:nvPr/>
        </p:nvSpPr>
        <p:spPr>
          <a:xfrm>
            <a:off x="234479" y="157675"/>
            <a:ext cx="343200" cy="3432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0"/>
          <p:cNvSpPr txBox="1">
            <a:spLocks noGrp="1"/>
          </p:cNvSpPr>
          <p:nvPr>
            <p:ph type="title"/>
          </p:nvPr>
        </p:nvSpPr>
        <p:spPr>
          <a:xfrm>
            <a:off x="815806" y="500875"/>
            <a:ext cx="7280334" cy="495300"/>
          </a:xfrm>
          <a:prstGeom prst="rect">
            <a:avLst/>
          </a:prstGeom>
        </p:spPr>
        <p:txBody>
          <a:bodyPr spcFirstLastPara="1" wrap="square" lIns="182875" tIns="91425" rIns="91425" bIns="91425" anchor="ctr" anchorCtr="0">
            <a:noAutofit/>
          </a:bodyPr>
          <a:lstStyle/>
          <a:p>
            <a:pPr marL="0" lvl="0" indent="0" algn="l" rtl="0">
              <a:spcBef>
                <a:spcPts val="0"/>
              </a:spcBef>
              <a:spcAft>
                <a:spcPts val="0"/>
              </a:spcAft>
              <a:buNone/>
            </a:pPr>
            <a:r>
              <a:rPr lang="en-US" sz="3600" dirty="0">
                <a:latin typeface="Franklin Gothic Demi" panose="020B0703020102020204" pitchFamily="34" charset="0"/>
              </a:rPr>
              <a:t>Concepts we should remember..</a:t>
            </a:r>
            <a:endParaRPr sz="3600" dirty="0">
              <a:latin typeface="Franklin Gothic Demi" panose="020B0703020102020204" pitchFamily="34" charset="0"/>
            </a:endParaRPr>
          </a:p>
        </p:txBody>
      </p:sp>
      <p:grpSp>
        <p:nvGrpSpPr>
          <p:cNvPr id="325" name="Google Shape;325;p40"/>
          <p:cNvGrpSpPr/>
          <p:nvPr/>
        </p:nvGrpSpPr>
        <p:grpSpPr>
          <a:xfrm>
            <a:off x="7879250" y="586762"/>
            <a:ext cx="343199" cy="323776"/>
            <a:chOff x="7824790" y="535013"/>
            <a:chExt cx="452889" cy="427201"/>
          </a:xfrm>
        </p:grpSpPr>
        <p:grpSp>
          <p:nvGrpSpPr>
            <p:cNvPr id="326" name="Google Shape;326;p40"/>
            <p:cNvGrpSpPr/>
            <p:nvPr/>
          </p:nvGrpSpPr>
          <p:grpSpPr>
            <a:xfrm>
              <a:off x="7824790" y="535013"/>
              <a:ext cx="452889" cy="427201"/>
              <a:chOff x="7439721" y="3845026"/>
              <a:chExt cx="587100" cy="553800"/>
            </a:xfrm>
          </p:grpSpPr>
          <p:sp>
            <p:nvSpPr>
              <p:cNvPr id="327" name="Google Shape;327;p40"/>
              <p:cNvSpPr/>
              <p:nvPr/>
            </p:nvSpPr>
            <p:spPr>
              <a:xfrm>
                <a:off x="7439721" y="3845026"/>
                <a:ext cx="587100" cy="553800"/>
              </a:xfrm>
              <a:prstGeom prst="roundRect">
                <a:avLst>
                  <a:gd name="adj" fmla="val 16667"/>
                </a:avLst>
              </a:prstGeom>
              <a:solidFill>
                <a:schemeClr val="dk1"/>
              </a:solidFill>
              <a:ln>
                <a:noFill/>
              </a:ln>
              <a:effectLst>
                <a:outerShdw blurRad="100013" dist="38100" dir="13020000" algn="bl" rotWithShape="0">
                  <a:schemeClr val="lt1">
                    <a:alpha val="2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439721" y="3845026"/>
                <a:ext cx="587100" cy="553800"/>
              </a:xfrm>
              <a:prstGeom prst="roundRect">
                <a:avLst>
                  <a:gd name="adj" fmla="val 16667"/>
                </a:avLst>
              </a:prstGeom>
              <a:solidFill>
                <a:schemeClr val="accent3"/>
              </a:solidFill>
              <a:ln>
                <a:noFill/>
              </a:ln>
              <a:effectLst>
                <a:outerShdw blurRad="100013" dist="57150" dir="2760000" algn="bl" rotWithShape="0">
                  <a:srgbClr val="000000">
                    <a:alpha val="94000"/>
                  </a:srgbClr>
                </a:outerShdw>
              </a:effectLst>
            </p:spPr>
            <p:txBody>
              <a:bodyPr spcFirstLastPara="1" wrap="square" lIns="0" tIns="91425" rIns="0" bIns="91425" anchor="ctr" anchorCtr="0">
                <a:noAutofit/>
              </a:bodyPr>
              <a:lstStyle/>
              <a:p>
                <a:pPr marL="0" lvl="0" indent="0" algn="ctr" rtl="0">
                  <a:spcBef>
                    <a:spcPts val="0"/>
                  </a:spcBef>
                  <a:spcAft>
                    <a:spcPts val="0"/>
                  </a:spcAft>
                  <a:buNone/>
                </a:pPr>
                <a:endParaRPr sz="2300">
                  <a:solidFill>
                    <a:schemeClr val="lt1"/>
                  </a:solidFill>
                  <a:latin typeface="Hammersmith One"/>
                  <a:ea typeface="Hammersmith One"/>
                  <a:cs typeface="Hammersmith One"/>
                  <a:sym typeface="Hammersmith One"/>
                </a:endParaRPr>
              </a:p>
            </p:txBody>
          </p:sp>
        </p:grpSp>
        <p:grpSp>
          <p:nvGrpSpPr>
            <p:cNvPr id="329" name="Google Shape;329;p40"/>
            <p:cNvGrpSpPr/>
            <p:nvPr/>
          </p:nvGrpSpPr>
          <p:grpSpPr>
            <a:xfrm>
              <a:off x="7992050" y="703420"/>
              <a:ext cx="118950" cy="90050"/>
              <a:chOff x="6190950" y="746750"/>
              <a:chExt cx="118950" cy="90050"/>
            </a:xfrm>
          </p:grpSpPr>
          <p:sp>
            <p:nvSpPr>
              <p:cNvPr id="330" name="Google Shape;330;p40"/>
              <p:cNvSpPr/>
              <p:nvPr/>
            </p:nvSpPr>
            <p:spPr>
              <a:xfrm>
                <a:off x="6190950" y="746750"/>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40"/>
              <p:cNvSpPr/>
              <p:nvPr/>
            </p:nvSpPr>
            <p:spPr>
              <a:xfrm>
                <a:off x="6190950" y="791775"/>
                <a:ext cx="118950" cy="25"/>
              </a:xfrm>
              <a:custGeom>
                <a:avLst/>
                <a:gdLst/>
                <a:ahLst/>
                <a:cxnLst/>
                <a:rect l="l" t="t" r="r" b="b"/>
                <a:pathLst>
                  <a:path w="4758" h="1" fill="none" extrusionOk="0">
                    <a:moveTo>
                      <a:pt x="1" y="0"/>
                    </a:moveTo>
                    <a:lnTo>
                      <a:pt x="4757" y="0"/>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0"/>
              <p:cNvSpPr/>
              <p:nvPr/>
            </p:nvSpPr>
            <p:spPr>
              <a:xfrm>
                <a:off x="6190950" y="836775"/>
                <a:ext cx="118950" cy="25"/>
              </a:xfrm>
              <a:custGeom>
                <a:avLst/>
                <a:gdLst/>
                <a:ahLst/>
                <a:cxnLst/>
                <a:rect l="l" t="t" r="r" b="b"/>
                <a:pathLst>
                  <a:path w="4758" h="1" fill="none" extrusionOk="0">
                    <a:moveTo>
                      <a:pt x="1" y="1"/>
                    </a:moveTo>
                    <a:lnTo>
                      <a:pt x="4757" y="1"/>
                    </a:lnTo>
                  </a:path>
                </a:pathLst>
              </a:custGeom>
              <a:solidFill>
                <a:schemeClr val="lt2"/>
              </a:solidFill>
              <a:ln w="15000"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8" name="Picture 2">
            <a:extLst>
              <a:ext uri="{FF2B5EF4-FFF2-40B4-BE49-F238E27FC236}">
                <a16:creationId xmlns:a16="http://schemas.microsoft.com/office/drawing/2014/main" id="{1E421A44-1799-4EE5-B82D-F09457F717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6789" y="2571750"/>
            <a:ext cx="1611320" cy="1779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091688"/>
      </p:ext>
    </p:extLst>
  </p:cSld>
  <p:clrMapOvr>
    <a:masterClrMapping/>
  </p:clrMapOvr>
</p:sld>
</file>

<file path=ppt/theme/theme1.xml><?xml version="1.0" encoding="utf-8"?>
<a:theme xmlns:a="http://schemas.openxmlformats.org/drawingml/2006/main" name="My Book Reviews by Slidesgo">
  <a:themeElements>
    <a:clrScheme name="Simple Light">
      <a:dk1>
        <a:srgbClr val="2A2B33"/>
      </a:dk1>
      <a:lt1>
        <a:srgbClr val="FFFFFF"/>
      </a:lt1>
      <a:dk2>
        <a:srgbClr val="595959"/>
      </a:dk2>
      <a:lt2>
        <a:srgbClr val="FA9A00"/>
      </a:lt2>
      <a:accent1>
        <a:srgbClr val="5393FB"/>
      </a:accent1>
      <a:accent2>
        <a:srgbClr val="9690F4"/>
      </a:accent2>
      <a:accent3>
        <a:srgbClr val="2A2B33"/>
      </a:accent3>
      <a:accent4>
        <a:srgbClr val="50515C"/>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7931</TotalTime>
  <Words>7485</Words>
  <Application>Microsoft Office PowerPoint</Application>
  <PresentationFormat>‫הצגה על המסך (16:9)</PresentationFormat>
  <Paragraphs>850</Paragraphs>
  <Slides>70</Slides>
  <Notes>70</Notes>
  <HiddenSlides>0</HiddenSlides>
  <MMClips>2</MMClips>
  <ScaleCrop>false</ScaleCrop>
  <HeadingPairs>
    <vt:vector size="8" baseType="variant">
      <vt:variant>
        <vt:lpstr>גופנים בשימוש</vt:lpstr>
      </vt:variant>
      <vt:variant>
        <vt:i4>10</vt:i4>
      </vt:variant>
      <vt:variant>
        <vt:lpstr>ערכת נושא</vt:lpstr>
      </vt:variant>
      <vt:variant>
        <vt:i4>1</vt:i4>
      </vt:variant>
      <vt:variant>
        <vt:lpstr>שרתי OLE מוטבעים</vt:lpstr>
      </vt:variant>
      <vt:variant>
        <vt:i4>1</vt:i4>
      </vt:variant>
      <vt:variant>
        <vt:lpstr>כותרות שקופיות</vt:lpstr>
      </vt:variant>
      <vt:variant>
        <vt:i4>70</vt:i4>
      </vt:variant>
    </vt:vector>
  </HeadingPairs>
  <TitlesOfParts>
    <vt:vector size="82" baseType="lpstr">
      <vt:lpstr>Wingdings</vt:lpstr>
      <vt:lpstr>Calibri</vt:lpstr>
      <vt:lpstr>Franklin Gothic Demi</vt:lpstr>
      <vt:lpstr>Courier New</vt:lpstr>
      <vt:lpstr>Arial</vt:lpstr>
      <vt:lpstr>Roboto Condensed Light</vt:lpstr>
      <vt:lpstr>Hammersmith One</vt:lpstr>
      <vt:lpstr>Arial</vt:lpstr>
      <vt:lpstr>Bebas Neue</vt:lpstr>
      <vt:lpstr>Lato</vt:lpstr>
      <vt:lpstr>My Book Reviews by Slidesgo</vt:lpstr>
      <vt:lpstr>Bitmap Image</vt:lpstr>
      <vt:lpstr>BIG DATA</vt:lpstr>
      <vt:lpstr>Authors</vt:lpstr>
      <vt:lpstr>Introduction </vt:lpstr>
      <vt:lpstr>Deep learning</vt:lpstr>
      <vt:lpstr>Deep learning</vt:lpstr>
      <vt:lpstr>Neural network</vt:lpstr>
      <vt:lpstr>מצגת של PowerPoint‏</vt:lpstr>
      <vt:lpstr>מצגת של PowerPoint‏</vt:lpstr>
      <vt:lpstr>Concepts we should remember..</vt:lpstr>
      <vt:lpstr>Fine-tuning </vt:lpstr>
      <vt:lpstr>Big Data</vt:lpstr>
      <vt:lpstr>4V’s concept</vt:lpstr>
      <vt:lpstr>Sensor Networks</vt:lpstr>
      <vt:lpstr>Tensor </vt:lpstr>
      <vt:lpstr>01</vt:lpstr>
      <vt:lpstr>Stacked auto-encoder</vt:lpstr>
      <vt:lpstr>Auto-encoder</vt:lpstr>
      <vt:lpstr>Example for reduced dimensionality</vt:lpstr>
      <vt:lpstr>Stacked auto-encoder</vt:lpstr>
      <vt:lpstr>Stacked auto-encoder</vt:lpstr>
      <vt:lpstr>Stacked auto-encoder</vt:lpstr>
      <vt:lpstr>Deep belief network</vt:lpstr>
      <vt:lpstr>Deep belief network </vt:lpstr>
      <vt:lpstr>What is RBM?</vt:lpstr>
      <vt:lpstr>Deep belief network </vt:lpstr>
      <vt:lpstr>Deep belief network </vt:lpstr>
      <vt:lpstr>Deep belief network </vt:lpstr>
      <vt:lpstr>Recurrent neural network</vt:lpstr>
      <vt:lpstr>Recurrent neural network</vt:lpstr>
      <vt:lpstr>מצגת של PowerPoint‏</vt:lpstr>
      <vt:lpstr>Recurrent neural network</vt:lpstr>
      <vt:lpstr>Recurrent neural network</vt:lpstr>
      <vt:lpstr>Recurrent neural network</vt:lpstr>
      <vt:lpstr>Recurrent neural network</vt:lpstr>
      <vt:lpstr>Convolutional neural network</vt:lpstr>
      <vt:lpstr>Convolutional neural network</vt:lpstr>
      <vt:lpstr>מצגת של PowerPoint‏</vt:lpstr>
      <vt:lpstr>Convolutional neural network</vt:lpstr>
      <vt:lpstr>Convolutional neural network</vt:lpstr>
      <vt:lpstr>מצגת של PowerPoint‏</vt:lpstr>
      <vt:lpstr>מצגת של PowerPoint‏</vt:lpstr>
      <vt:lpstr>01</vt:lpstr>
      <vt:lpstr>Deep learning models for  huge amounts of data</vt:lpstr>
      <vt:lpstr>Deep learning models for big data feature learning</vt:lpstr>
      <vt:lpstr>First article – working in parallel </vt:lpstr>
      <vt:lpstr>מצגת של PowerPoint‏</vt:lpstr>
      <vt:lpstr>Second article – parallel &amp; GPU</vt:lpstr>
      <vt:lpstr>מצגת של PowerPoint‏</vt:lpstr>
      <vt:lpstr>מצגת של PowerPoint‏</vt:lpstr>
      <vt:lpstr>Deep learning models for  heterogeneous data</vt:lpstr>
      <vt:lpstr>Deep learning models for heterogeneous data</vt:lpstr>
      <vt:lpstr>First article – Multi-modal  </vt:lpstr>
      <vt:lpstr>מצגת של PowerPoint‏</vt:lpstr>
      <vt:lpstr>second article – BI-Modal </vt:lpstr>
      <vt:lpstr>מצגת של PowerPoint‏</vt:lpstr>
      <vt:lpstr>מצגת של PowerPoint‏</vt:lpstr>
      <vt:lpstr>Deep learning models for real-time data</vt:lpstr>
      <vt:lpstr>Deep learning models for real-time data</vt:lpstr>
      <vt:lpstr>First article – Incremental supervised Learning</vt:lpstr>
      <vt:lpstr>second article – Deep Convolutional Computation Model</vt:lpstr>
      <vt:lpstr>Deep learning models for  low-quality data</vt:lpstr>
      <vt:lpstr>Deep learning models for low-quality data</vt:lpstr>
      <vt:lpstr>First article – Denoising</vt:lpstr>
      <vt:lpstr>First article – Denoising </vt:lpstr>
      <vt:lpstr>Second article – Non-Local Auto-Encoder </vt:lpstr>
      <vt:lpstr>Second article – Non-Local Auto-Encoder </vt:lpstr>
      <vt:lpstr>Second article – Non-Local Auto-Encoder </vt:lpstr>
      <vt:lpstr>Summary</vt:lpstr>
      <vt:lpstr>Thanks!</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Gal</dc:creator>
  <cp:lastModifiedBy>Gal Aloush</cp:lastModifiedBy>
  <cp:revision>66</cp:revision>
  <dcterms:modified xsi:type="dcterms:W3CDTF">2022-03-14T11:11:36Z</dcterms:modified>
</cp:coreProperties>
</file>